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42" r:id="rId5"/>
  </p:sldMasterIdLst>
  <p:notesMasterIdLst>
    <p:notesMasterId r:id="rId27"/>
  </p:notesMasterIdLst>
  <p:handoutMasterIdLst>
    <p:handoutMasterId r:id="rId28"/>
  </p:handoutMasterIdLst>
  <p:sldIdLst>
    <p:sldId id="256" r:id="rId6"/>
    <p:sldId id="295" r:id="rId7"/>
    <p:sldId id="351" r:id="rId8"/>
    <p:sldId id="318" r:id="rId9"/>
    <p:sldId id="259" r:id="rId10"/>
    <p:sldId id="348" r:id="rId11"/>
    <p:sldId id="327" r:id="rId12"/>
    <p:sldId id="343" r:id="rId13"/>
    <p:sldId id="332" r:id="rId14"/>
    <p:sldId id="347" r:id="rId15"/>
    <p:sldId id="345" r:id="rId16"/>
    <p:sldId id="344" r:id="rId17"/>
    <p:sldId id="354" r:id="rId18"/>
    <p:sldId id="360" r:id="rId19"/>
    <p:sldId id="361" r:id="rId20"/>
    <p:sldId id="355" r:id="rId21"/>
    <p:sldId id="363" r:id="rId22"/>
    <p:sldId id="335" r:id="rId23"/>
    <p:sldId id="358" r:id="rId24"/>
    <p:sldId id="359" r:id="rId25"/>
    <p:sldId id="362" r:id="rId26"/>
  </p:sldIdLst>
  <p:sldSz cx="9144000" cy="6858000" type="screen4x3"/>
  <p:notesSz cx="6669088" cy="9918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27D9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64" autoAdjust="0"/>
  </p:normalViewPr>
  <p:slideViewPr>
    <p:cSldViewPr>
      <p:cViewPr>
        <p:scale>
          <a:sx n="75" d="100"/>
          <a:sy n="75" d="100"/>
        </p:scale>
        <p:origin x="-744" y="-486"/>
      </p:cViewPr>
      <p:guideLst>
        <p:guide orient="horz" pos="2160"/>
        <p:guide pos="2880"/>
      </p:guideLst>
    </p:cSldViewPr>
  </p:slideViewPr>
  <p:outlineViewPr>
    <p:cViewPr>
      <p:scale>
        <a:sx n="33" d="100"/>
        <a:sy n="33" d="100"/>
      </p:scale>
      <p:origin x="0" y="736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A6360E-3418-4986-B844-3E856FD90FF0}" type="doc">
      <dgm:prSet loTypeId="urn:microsoft.com/office/officeart/2005/8/layout/hierarchy1" loCatId="hierarchy" qsTypeId="urn:microsoft.com/office/officeart/2005/8/quickstyle/3d4" qsCatId="3D" csTypeId="urn:microsoft.com/office/officeart/2005/8/colors/accent0_3" csCatId="mainScheme" phldr="1"/>
      <dgm:spPr/>
      <dgm:t>
        <a:bodyPr/>
        <a:lstStyle/>
        <a:p>
          <a:endParaRPr lang="en-US"/>
        </a:p>
      </dgm:t>
    </dgm:pt>
    <dgm:pt modelId="{72927EB1-731F-4DE6-9FB3-2A9131816320}">
      <dgm:prSet custT="1"/>
      <dgm:spPr/>
      <dgm:t>
        <a:bodyPr/>
        <a:lstStyle/>
        <a:p>
          <a:r>
            <a:rPr lang="en-US" sz="1400" dirty="0" smtClean="0">
              <a:latin typeface="+mj-lt"/>
            </a:rPr>
            <a:t>Pobal reviews completed claim</a:t>
          </a:r>
          <a:endParaRPr lang="en-US" sz="1400" dirty="0">
            <a:latin typeface="+mj-lt"/>
          </a:endParaRPr>
        </a:p>
      </dgm:t>
    </dgm:pt>
    <dgm:pt modelId="{DCA955B2-AA54-4870-9B39-DC051CE377C7}" type="parTrans" cxnId="{43D2B033-130B-4227-AA17-58EEBBFCF284}">
      <dgm:prSet/>
      <dgm:spPr/>
      <dgm:t>
        <a:bodyPr/>
        <a:lstStyle/>
        <a:p>
          <a:endParaRPr lang="en-US"/>
        </a:p>
      </dgm:t>
    </dgm:pt>
    <dgm:pt modelId="{2A16C0A2-EC54-43D5-97C6-ABF416899DDE}" type="sibTrans" cxnId="{43D2B033-130B-4227-AA17-58EEBBFCF284}">
      <dgm:prSet/>
      <dgm:spPr/>
      <dgm:t>
        <a:bodyPr/>
        <a:lstStyle/>
        <a:p>
          <a:endParaRPr lang="en-US"/>
        </a:p>
      </dgm:t>
    </dgm:pt>
    <dgm:pt modelId="{235EB5AF-8795-464D-80D6-D735D8083764}">
      <dgm:prSet custT="1"/>
      <dgm:spPr/>
      <dgm:t>
        <a:bodyPr/>
        <a:lstStyle/>
        <a:p>
          <a:r>
            <a:rPr lang="en-GB" sz="1400" b="1" dirty="0" smtClean="0">
              <a:latin typeface="+mj-lt"/>
            </a:rPr>
            <a:t>No Queries</a:t>
          </a:r>
          <a:endParaRPr lang="en-US" sz="1400" b="1" dirty="0">
            <a:latin typeface="+mj-lt"/>
          </a:endParaRPr>
        </a:p>
      </dgm:t>
    </dgm:pt>
    <dgm:pt modelId="{69439927-D984-488C-AD18-25CFC5FD58C9}" type="parTrans" cxnId="{6023CD92-F80B-4B89-AC1A-32AAADE35FE0}">
      <dgm:prSet/>
      <dgm:spPr/>
      <dgm:t>
        <a:bodyPr/>
        <a:lstStyle/>
        <a:p>
          <a:endParaRPr lang="en-US" dirty="0"/>
        </a:p>
      </dgm:t>
    </dgm:pt>
    <dgm:pt modelId="{C2CE8492-269A-49B5-846A-2CFFF9DEDD4E}" type="sibTrans" cxnId="{6023CD92-F80B-4B89-AC1A-32AAADE35FE0}">
      <dgm:prSet/>
      <dgm:spPr/>
      <dgm:t>
        <a:bodyPr/>
        <a:lstStyle/>
        <a:p>
          <a:endParaRPr lang="en-US"/>
        </a:p>
      </dgm:t>
    </dgm:pt>
    <dgm:pt modelId="{FD72E593-35D7-41B7-9B26-99BE090A7B50}">
      <dgm:prSet custT="1"/>
      <dgm:spPr/>
      <dgm:t>
        <a:bodyPr/>
        <a:lstStyle/>
        <a:p>
          <a:r>
            <a:rPr lang="en-GB" sz="1400" b="1" dirty="0" smtClean="0">
              <a:latin typeface="+mj-lt"/>
            </a:rPr>
            <a:t>Queries </a:t>
          </a:r>
        </a:p>
        <a:p>
          <a:r>
            <a:rPr lang="en-GB" sz="1400" dirty="0" smtClean="0">
              <a:latin typeface="+mj-lt"/>
            </a:rPr>
            <a:t> Pobal informs Grantee of any issues; these must be addressed within    </a:t>
          </a:r>
          <a:r>
            <a:rPr lang="en-GB" sz="1400" b="1" dirty="0" smtClean="0">
              <a:latin typeface="+mj-lt"/>
            </a:rPr>
            <a:t>10 working days</a:t>
          </a:r>
          <a:endParaRPr lang="en-US" sz="1400" b="1" dirty="0">
            <a:latin typeface="+mj-lt"/>
          </a:endParaRPr>
        </a:p>
      </dgm:t>
    </dgm:pt>
    <dgm:pt modelId="{6F2AED93-F4D2-4BF9-AD63-4543B218E0F2}" type="parTrans" cxnId="{F8CE07A5-A3E1-4EC1-A826-16313A2E9BCF}">
      <dgm:prSet/>
      <dgm:spPr/>
      <dgm:t>
        <a:bodyPr/>
        <a:lstStyle/>
        <a:p>
          <a:endParaRPr lang="en-US" dirty="0"/>
        </a:p>
      </dgm:t>
    </dgm:pt>
    <dgm:pt modelId="{314361D6-CDF8-43A9-B59B-723A64767361}" type="sibTrans" cxnId="{F8CE07A5-A3E1-4EC1-A826-16313A2E9BCF}">
      <dgm:prSet/>
      <dgm:spPr/>
      <dgm:t>
        <a:bodyPr/>
        <a:lstStyle/>
        <a:p>
          <a:endParaRPr lang="en-US"/>
        </a:p>
      </dgm:t>
    </dgm:pt>
    <dgm:pt modelId="{A775D33F-7489-4AB1-8E33-62E23521BE35}">
      <dgm:prSet custT="1"/>
      <dgm:spPr/>
      <dgm:t>
        <a:bodyPr/>
        <a:lstStyle/>
        <a:p>
          <a:r>
            <a:rPr lang="en-GB" sz="1400" dirty="0" smtClean="0">
              <a:latin typeface="+mj-lt"/>
            </a:rPr>
            <a:t>Queries not addressed by Grantee within </a:t>
          </a:r>
          <a:r>
            <a:rPr lang="en-GB" sz="1400" b="1" dirty="0" smtClean="0">
              <a:latin typeface="+mj-lt"/>
            </a:rPr>
            <a:t>10 working days</a:t>
          </a:r>
          <a:endParaRPr lang="en-US" sz="1400" b="1" dirty="0">
            <a:latin typeface="+mj-lt"/>
          </a:endParaRPr>
        </a:p>
      </dgm:t>
    </dgm:pt>
    <dgm:pt modelId="{3319A89B-CE2D-47AA-B8E1-168A3377904E}" type="parTrans" cxnId="{14C6BDB4-7A8E-4D98-A150-F37787A08157}">
      <dgm:prSet/>
      <dgm:spPr/>
      <dgm:t>
        <a:bodyPr/>
        <a:lstStyle/>
        <a:p>
          <a:endParaRPr lang="en-US" dirty="0"/>
        </a:p>
      </dgm:t>
    </dgm:pt>
    <dgm:pt modelId="{13355738-8A9E-4434-897F-0BDB9EA515D8}" type="sibTrans" cxnId="{14C6BDB4-7A8E-4D98-A150-F37787A08157}">
      <dgm:prSet/>
      <dgm:spPr/>
      <dgm:t>
        <a:bodyPr/>
        <a:lstStyle/>
        <a:p>
          <a:endParaRPr lang="en-US"/>
        </a:p>
      </dgm:t>
    </dgm:pt>
    <dgm:pt modelId="{EDDDAD76-591E-4DC6-8123-677B28ABC305}">
      <dgm:prSet custT="1"/>
      <dgm:spPr/>
      <dgm:t>
        <a:bodyPr/>
        <a:lstStyle/>
        <a:p>
          <a:r>
            <a:rPr lang="en-GB" sz="1400" dirty="0" smtClean="0">
              <a:latin typeface="+mj-lt"/>
            </a:rPr>
            <a:t>Queries addressed by Grantee within </a:t>
          </a:r>
          <a:r>
            <a:rPr lang="en-GB" sz="1400" b="1" dirty="0" smtClean="0">
              <a:latin typeface="+mj-lt"/>
            </a:rPr>
            <a:t>10 working days</a:t>
          </a:r>
          <a:endParaRPr lang="en-US" sz="1400" b="1" dirty="0">
            <a:latin typeface="+mj-lt"/>
          </a:endParaRPr>
        </a:p>
      </dgm:t>
    </dgm:pt>
    <dgm:pt modelId="{8116165D-275E-4CB4-89FD-29E9D95BA497}" type="parTrans" cxnId="{2B733D43-DC54-4411-A1EC-A8EC0D44EA5C}">
      <dgm:prSet/>
      <dgm:spPr/>
      <dgm:t>
        <a:bodyPr/>
        <a:lstStyle/>
        <a:p>
          <a:endParaRPr lang="en-US" dirty="0"/>
        </a:p>
      </dgm:t>
    </dgm:pt>
    <dgm:pt modelId="{AB4CF037-F403-4674-8989-3A6A07B36401}" type="sibTrans" cxnId="{2B733D43-DC54-4411-A1EC-A8EC0D44EA5C}">
      <dgm:prSet/>
      <dgm:spPr/>
      <dgm:t>
        <a:bodyPr/>
        <a:lstStyle/>
        <a:p>
          <a:endParaRPr lang="en-US"/>
        </a:p>
      </dgm:t>
    </dgm:pt>
    <dgm:pt modelId="{3E8C5AFA-0C10-4FE5-8D57-25D33919380C}">
      <dgm:prSet custT="1"/>
      <dgm:spPr/>
      <dgm:t>
        <a:bodyPr/>
        <a:lstStyle/>
        <a:p>
          <a:r>
            <a:rPr lang="en-GB" sz="1400" dirty="0" smtClean="0">
              <a:latin typeface="+mj-lt"/>
            </a:rPr>
            <a:t>Queried expenditure is rejected and cannot be reclaimed. </a:t>
          </a:r>
          <a:endParaRPr lang="en-US" sz="1400" dirty="0">
            <a:latin typeface="+mj-lt"/>
          </a:endParaRPr>
        </a:p>
      </dgm:t>
    </dgm:pt>
    <dgm:pt modelId="{5BB22222-ED4D-4625-A911-0E51A6422E79}" type="parTrans" cxnId="{D1E9D457-BB43-49A0-9FB3-045903F7A7B1}">
      <dgm:prSet/>
      <dgm:spPr/>
      <dgm:t>
        <a:bodyPr/>
        <a:lstStyle/>
        <a:p>
          <a:endParaRPr lang="en-US" dirty="0"/>
        </a:p>
      </dgm:t>
    </dgm:pt>
    <dgm:pt modelId="{607B776A-BFD3-4095-A7AC-220326EE14AF}" type="sibTrans" cxnId="{D1E9D457-BB43-49A0-9FB3-045903F7A7B1}">
      <dgm:prSet/>
      <dgm:spPr/>
      <dgm:t>
        <a:bodyPr/>
        <a:lstStyle/>
        <a:p>
          <a:endParaRPr lang="en-US"/>
        </a:p>
      </dgm:t>
    </dgm:pt>
    <dgm:pt modelId="{1A14E1DE-CE45-438C-8D80-20C96523AD41}">
      <dgm:prSet custT="1"/>
      <dgm:spPr/>
      <dgm:t>
        <a:bodyPr/>
        <a:lstStyle/>
        <a:p>
          <a:r>
            <a:rPr lang="en-GB" sz="1400" dirty="0" smtClean="0">
              <a:latin typeface="+mj-lt"/>
            </a:rPr>
            <a:t>Verification completed, Verification Report issued and original documentation returned </a:t>
          </a:r>
          <a:endParaRPr lang="en-US" sz="1400" dirty="0">
            <a:latin typeface="+mj-lt"/>
          </a:endParaRPr>
        </a:p>
      </dgm:t>
    </dgm:pt>
    <dgm:pt modelId="{1621D7E9-E695-4AF8-8CA8-AF9E9013C91D}" type="parTrans" cxnId="{A5F17CBA-9757-4D9D-B8D5-59EA0C926109}">
      <dgm:prSet/>
      <dgm:spPr/>
      <dgm:t>
        <a:bodyPr/>
        <a:lstStyle/>
        <a:p>
          <a:endParaRPr lang="en-US" dirty="0"/>
        </a:p>
      </dgm:t>
    </dgm:pt>
    <dgm:pt modelId="{1F0B412A-6BB3-422E-BF9B-4E2D0B4C88F6}" type="sibTrans" cxnId="{A5F17CBA-9757-4D9D-B8D5-59EA0C926109}">
      <dgm:prSet/>
      <dgm:spPr/>
      <dgm:t>
        <a:bodyPr/>
        <a:lstStyle/>
        <a:p>
          <a:endParaRPr lang="en-US"/>
        </a:p>
      </dgm:t>
    </dgm:pt>
    <dgm:pt modelId="{EDD3D566-DCB7-4718-801C-0471142EE7FF}">
      <dgm:prSet custT="1"/>
      <dgm:spPr/>
      <dgm:t>
        <a:bodyPr/>
        <a:lstStyle/>
        <a:p>
          <a:r>
            <a:rPr lang="en-US" sz="1400" b="0" dirty="0" smtClean="0">
              <a:latin typeface="+mj-lt"/>
            </a:rPr>
            <a:t>Payment authorised by Pobal</a:t>
          </a:r>
          <a:endParaRPr lang="en-US" sz="1400" b="0" dirty="0">
            <a:latin typeface="+mj-lt"/>
          </a:endParaRPr>
        </a:p>
      </dgm:t>
    </dgm:pt>
    <dgm:pt modelId="{36C309F8-657E-4254-949A-ED7E927DB539}" type="parTrans" cxnId="{AC4E7B34-2F34-49A5-8B68-FB5719A44303}">
      <dgm:prSet/>
      <dgm:spPr/>
      <dgm:t>
        <a:bodyPr/>
        <a:lstStyle/>
        <a:p>
          <a:endParaRPr lang="en-IE"/>
        </a:p>
      </dgm:t>
    </dgm:pt>
    <dgm:pt modelId="{C8C9EB17-87AC-4BFD-B57B-BD2BBDBCD496}" type="sibTrans" cxnId="{AC4E7B34-2F34-49A5-8B68-FB5719A44303}">
      <dgm:prSet/>
      <dgm:spPr/>
      <dgm:t>
        <a:bodyPr/>
        <a:lstStyle/>
        <a:p>
          <a:endParaRPr lang="en-IE"/>
        </a:p>
      </dgm:t>
    </dgm:pt>
    <dgm:pt modelId="{9E702A94-5364-42BC-BB63-0C68F896F817}" type="pres">
      <dgm:prSet presAssocID="{70A6360E-3418-4986-B844-3E856FD90FF0}" presName="hierChild1" presStyleCnt="0">
        <dgm:presLayoutVars>
          <dgm:chPref val="1"/>
          <dgm:dir/>
          <dgm:animOne val="branch"/>
          <dgm:animLvl val="lvl"/>
          <dgm:resizeHandles/>
        </dgm:presLayoutVars>
      </dgm:prSet>
      <dgm:spPr/>
      <dgm:t>
        <a:bodyPr/>
        <a:lstStyle/>
        <a:p>
          <a:endParaRPr lang="en-US"/>
        </a:p>
      </dgm:t>
    </dgm:pt>
    <dgm:pt modelId="{C48B4446-50D1-4190-B6E9-4E3672A6E84F}" type="pres">
      <dgm:prSet presAssocID="{72927EB1-731F-4DE6-9FB3-2A9131816320}" presName="hierRoot1" presStyleCnt="0"/>
      <dgm:spPr/>
      <dgm:t>
        <a:bodyPr/>
        <a:lstStyle/>
        <a:p>
          <a:endParaRPr lang="en-IE"/>
        </a:p>
      </dgm:t>
    </dgm:pt>
    <dgm:pt modelId="{35FE261B-477A-4D24-B75B-BCFFBE1DB40A}" type="pres">
      <dgm:prSet presAssocID="{72927EB1-731F-4DE6-9FB3-2A9131816320}" presName="composite" presStyleCnt="0"/>
      <dgm:spPr/>
      <dgm:t>
        <a:bodyPr/>
        <a:lstStyle/>
        <a:p>
          <a:endParaRPr lang="en-IE"/>
        </a:p>
      </dgm:t>
    </dgm:pt>
    <dgm:pt modelId="{3D229A18-E68A-4214-B196-3690A9812EAE}" type="pres">
      <dgm:prSet presAssocID="{72927EB1-731F-4DE6-9FB3-2A9131816320}" presName="background" presStyleLbl="node0" presStyleIdx="0" presStyleCnt="2"/>
      <dgm:spPr/>
      <dgm:t>
        <a:bodyPr/>
        <a:lstStyle/>
        <a:p>
          <a:endParaRPr lang="en-IE"/>
        </a:p>
      </dgm:t>
    </dgm:pt>
    <dgm:pt modelId="{C05F5D67-2B83-4B77-B563-A1AE383431A4}" type="pres">
      <dgm:prSet presAssocID="{72927EB1-731F-4DE6-9FB3-2A9131816320}" presName="text" presStyleLbl="fgAcc0" presStyleIdx="0" presStyleCnt="2" custScaleY="84071" custLinFactNeighborX="5027" custLinFactNeighborY="-1980">
        <dgm:presLayoutVars>
          <dgm:chPref val="3"/>
        </dgm:presLayoutVars>
      </dgm:prSet>
      <dgm:spPr/>
      <dgm:t>
        <a:bodyPr/>
        <a:lstStyle/>
        <a:p>
          <a:endParaRPr lang="en-IE"/>
        </a:p>
      </dgm:t>
    </dgm:pt>
    <dgm:pt modelId="{851DA966-36C1-4AB8-8BB4-D56573AE59E0}" type="pres">
      <dgm:prSet presAssocID="{72927EB1-731F-4DE6-9FB3-2A9131816320}" presName="hierChild2" presStyleCnt="0"/>
      <dgm:spPr/>
      <dgm:t>
        <a:bodyPr/>
        <a:lstStyle/>
        <a:p>
          <a:endParaRPr lang="en-IE"/>
        </a:p>
      </dgm:t>
    </dgm:pt>
    <dgm:pt modelId="{7F2EF879-52CE-4E7A-AE17-0B6D8AA12D73}" type="pres">
      <dgm:prSet presAssocID="{6F2AED93-F4D2-4BF9-AD63-4543B218E0F2}" presName="Name10" presStyleLbl="parChTrans1D2" presStyleIdx="0" presStyleCnt="2"/>
      <dgm:spPr/>
      <dgm:t>
        <a:bodyPr/>
        <a:lstStyle/>
        <a:p>
          <a:endParaRPr lang="en-IE"/>
        </a:p>
      </dgm:t>
    </dgm:pt>
    <dgm:pt modelId="{3E2B83C3-1202-4F1F-9275-1A032EFBF1B0}" type="pres">
      <dgm:prSet presAssocID="{FD72E593-35D7-41B7-9B26-99BE090A7B50}" presName="hierRoot2" presStyleCnt="0"/>
      <dgm:spPr/>
      <dgm:t>
        <a:bodyPr/>
        <a:lstStyle/>
        <a:p>
          <a:endParaRPr lang="en-IE"/>
        </a:p>
      </dgm:t>
    </dgm:pt>
    <dgm:pt modelId="{872258C9-4391-4F2B-BA7C-5D5627BE7F63}" type="pres">
      <dgm:prSet presAssocID="{FD72E593-35D7-41B7-9B26-99BE090A7B50}" presName="composite2" presStyleCnt="0"/>
      <dgm:spPr/>
      <dgm:t>
        <a:bodyPr/>
        <a:lstStyle/>
        <a:p>
          <a:endParaRPr lang="en-IE"/>
        </a:p>
      </dgm:t>
    </dgm:pt>
    <dgm:pt modelId="{1E337ECB-E8A6-4D32-94D7-FB1B63173699}" type="pres">
      <dgm:prSet presAssocID="{FD72E593-35D7-41B7-9B26-99BE090A7B50}" presName="background2" presStyleLbl="node2" presStyleIdx="0" presStyleCnt="2"/>
      <dgm:spPr/>
      <dgm:t>
        <a:bodyPr/>
        <a:lstStyle/>
        <a:p>
          <a:endParaRPr lang="en-IE"/>
        </a:p>
      </dgm:t>
    </dgm:pt>
    <dgm:pt modelId="{EDAF09E8-EFFB-4EDB-8686-94BB3EAD697D}" type="pres">
      <dgm:prSet presAssocID="{FD72E593-35D7-41B7-9B26-99BE090A7B50}" presName="text2" presStyleLbl="fgAcc2" presStyleIdx="0" presStyleCnt="2" custScaleX="198313" custScaleY="72809" custLinFactNeighborX="-492" custLinFactNeighborY="-4199">
        <dgm:presLayoutVars>
          <dgm:chPref val="3"/>
        </dgm:presLayoutVars>
      </dgm:prSet>
      <dgm:spPr/>
      <dgm:t>
        <a:bodyPr/>
        <a:lstStyle/>
        <a:p>
          <a:endParaRPr lang="en-IE"/>
        </a:p>
      </dgm:t>
    </dgm:pt>
    <dgm:pt modelId="{0B36C013-212F-42A7-9565-F1C8811859AB}" type="pres">
      <dgm:prSet presAssocID="{FD72E593-35D7-41B7-9B26-99BE090A7B50}" presName="hierChild3" presStyleCnt="0"/>
      <dgm:spPr/>
      <dgm:t>
        <a:bodyPr/>
        <a:lstStyle/>
        <a:p>
          <a:endParaRPr lang="en-IE"/>
        </a:p>
      </dgm:t>
    </dgm:pt>
    <dgm:pt modelId="{8958F9FB-F1C2-4758-82BE-82E8D5B958C7}" type="pres">
      <dgm:prSet presAssocID="{3319A89B-CE2D-47AA-B8E1-168A3377904E}" presName="Name17" presStyleLbl="parChTrans1D3" presStyleIdx="0" presStyleCnt="3"/>
      <dgm:spPr/>
      <dgm:t>
        <a:bodyPr/>
        <a:lstStyle/>
        <a:p>
          <a:endParaRPr lang="en-IE"/>
        </a:p>
      </dgm:t>
    </dgm:pt>
    <dgm:pt modelId="{CAFACF01-35D0-459E-A6B1-923E83C80A57}" type="pres">
      <dgm:prSet presAssocID="{A775D33F-7489-4AB1-8E33-62E23521BE35}" presName="hierRoot3" presStyleCnt="0"/>
      <dgm:spPr/>
      <dgm:t>
        <a:bodyPr/>
        <a:lstStyle/>
        <a:p>
          <a:endParaRPr lang="en-IE"/>
        </a:p>
      </dgm:t>
    </dgm:pt>
    <dgm:pt modelId="{7D5FD6BC-FC30-414F-86F1-131D008B8502}" type="pres">
      <dgm:prSet presAssocID="{A775D33F-7489-4AB1-8E33-62E23521BE35}" presName="composite3" presStyleCnt="0"/>
      <dgm:spPr/>
      <dgm:t>
        <a:bodyPr/>
        <a:lstStyle/>
        <a:p>
          <a:endParaRPr lang="en-IE"/>
        </a:p>
      </dgm:t>
    </dgm:pt>
    <dgm:pt modelId="{8AEF0B0B-F8CC-47A9-8A76-535BF65DA324}" type="pres">
      <dgm:prSet presAssocID="{A775D33F-7489-4AB1-8E33-62E23521BE35}" presName="background3" presStyleLbl="node3" presStyleIdx="0" presStyleCnt="3"/>
      <dgm:spPr/>
      <dgm:t>
        <a:bodyPr/>
        <a:lstStyle/>
        <a:p>
          <a:endParaRPr lang="en-IE"/>
        </a:p>
      </dgm:t>
    </dgm:pt>
    <dgm:pt modelId="{130FA9D9-9F96-4111-8B50-08D60ABB1B64}" type="pres">
      <dgm:prSet presAssocID="{A775D33F-7489-4AB1-8E33-62E23521BE35}" presName="text3" presStyleLbl="fgAcc3" presStyleIdx="0" presStyleCnt="3" custScaleX="142951" custScaleY="48810" custLinFactNeighborX="-22215" custLinFactNeighborY="-8311">
        <dgm:presLayoutVars>
          <dgm:chPref val="3"/>
        </dgm:presLayoutVars>
      </dgm:prSet>
      <dgm:spPr/>
      <dgm:t>
        <a:bodyPr/>
        <a:lstStyle/>
        <a:p>
          <a:endParaRPr lang="en-IE"/>
        </a:p>
      </dgm:t>
    </dgm:pt>
    <dgm:pt modelId="{6C5DBC70-15D6-446E-8FA0-9FE9A53F4318}" type="pres">
      <dgm:prSet presAssocID="{A775D33F-7489-4AB1-8E33-62E23521BE35}" presName="hierChild4" presStyleCnt="0"/>
      <dgm:spPr/>
      <dgm:t>
        <a:bodyPr/>
        <a:lstStyle/>
        <a:p>
          <a:endParaRPr lang="en-IE"/>
        </a:p>
      </dgm:t>
    </dgm:pt>
    <dgm:pt modelId="{C93A730D-0A0A-47EA-B5E9-28F1B7CB1C41}" type="pres">
      <dgm:prSet presAssocID="{5BB22222-ED4D-4625-A911-0E51A6422E79}" presName="Name23" presStyleLbl="parChTrans1D4" presStyleIdx="0" presStyleCnt="1"/>
      <dgm:spPr/>
      <dgm:t>
        <a:bodyPr/>
        <a:lstStyle/>
        <a:p>
          <a:endParaRPr lang="en-US"/>
        </a:p>
      </dgm:t>
    </dgm:pt>
    <dgm:pt modelId="{58B6CD2E-F508-4A65-BC48-9E70B1A577ED}" type="pres">
      <dgm:prSet presAssocID="{3E8C5AFA-0C10-4FE5-8D57-25D33919380C}" presName="hierRoot4" presStyleCnt="0"/>
      <dgm:spPr/>
      <dgm:t>
        <a:bodyPr/>
        <a:lstStyle/>
        <a:p>
          <a:endParaRPr lang="en-US"/>
        </a:p>
      </dgm:t>
    </dgm:pt>
    <dgm:pt modelId="{17FC5D15-C2C7-4F84-85CB-B30D5596ADB2}" type="pres">
      <dgm:prSet presAssocID="{3E8C5AFA-0C10-4FE5-8D57-25D33919380C}" presName="composite4" presStyleCnt="0"/>
      <dgm:spPr/>
      <dgm:t>
        <a:bodyPr/>
        <a:lstStyle/>
        <a:p>
          <a:endParaRPr lang="en-US"/>
        </a:p>
      </dgm:t>
    </dgm:pt>
    <dgm:pt modelId="{EE559D16-9336-4CEA-95BE-B5A600DFAF2E}" type="pres">
      <dgm:prSet presAssocID="{3E8C5AFA-0C10-4FE5-8D57-25D33919380C}" presName="background4" presStyleLbl="node4" presStyleIdx="0" presStyleCnt="1"/>
      <dgm:spPr/>
      <dgm:t>
        <a:bodyPr/>
        <a:lstStyle/>
        <a:p>
          <a:endParaRPr lang="en-US"/>
        </a:p>
      </dgm:t>
    </dgm:pt>
    <dgm:pt modelId="{B91B6B12-7E9F-43A0-B87C-CCF107A2DEB6}" type="pres">
      <dgm:prSet presAssocID="{3E8C5AFA-0C10-4FE5-8D57-25D33919380C}" presName="text4" presStyleLbl="fgAcc4" presStyleIdx="0" presStyleCnt="1" custScaleX="120669" custScaleY="80668" custLinFactNeighborX="658" custLinFactNeighborY="-16716">
        <dgm:presLayoutVars>
          <dgm:chPref val="3"/>
        </dgm:presLayoutVars>
      </dgm:prSet>
      <dgm:spPr/>
      <dgm:t>
        <a:bodyPr/>
        <a:lstStyle/>
        <a:p>
          <a:endParaRPr lang="en-US"/>
        </a:p>
      </dgm:t>
    </dgm:pt>
    <dgm:pt modelId="{6E329675-FB31-4953-8F8D-4974C43D2B4F}" type="pres">
      <dgm:prSet presAssocID="{3E8C5AFA-0C10-4FE5-8D57-25D33919380C}" presName="hierChild5" presStyleCnt="0"/>
      <dgm:spPr/>
      <dgm:t>
        <a:bodyPr/>
        <a:lstStyle/>
        <a:p>
          <a:endParaRPr lang="en-US"/>
        </a:p>
      </dgm:t>
    </dgm:pt>
    <dgm:pt modelId="{8D2C7E5D-4EAC-4C87-9DBC-81056A80CEAE}" type="pres">
      <dgm:prSet presAssocID="{8116165D-275E-4CB4-89FD-29E9D95BA497}" presName="Name17" presStyleLbl="parChTrans1D3" presStyleIdx="1" presStyleCnt="3"/>
      <dgm:spPr/>
      <dgm:t>
        <a:bodyPr/>
        <a:lstStyle/>
        <a:p>
          <a:endParaRPr lang="en-IE"/>
        </a:p>
      </dgm:t>
    </dgm:pt>
    <dgm:pt modelId="{FF59646E-8B30-431F-A543-046170ACB492}" type="pres">
      <dgm:prSet presAssocID="{EDDDAD76-591E-4DC6-8123-677B28ABC305}" presName="hierRoot3" presStyleCnt="0"/>
      <dgm:spPr/>
      <dgm:t>
        <a:bodyPr/>
        <a:lstStyle/>
        <a:p>
          <a:endParaRPr lang="en-IE"/>
        </a:p>
      </dgm:t>
    </dgm:pt>
    <dgm:pt modelId="{F3124DF5-C987-438C-8277-66F3F9129416}" type="pres">
      <dgm:prSet presAssocID="{EDDDAD76-591E-4DC6-8123-677B28ABC305}" presName="composite3" presStyleCnt="0"/>
      <dgm:spPr/>
      <dgm:t>
        <a:bodyPr/>
        <a:lstStyle/>
        <a:p>
          <a:endParaRPr lang="en-IE"/>
        </a:p>
      </dgm:t>
    </dgm:pt>
    <dgm:pt modelId="{02E5389B-4B68-4AF0-A2DB-D591B979018C}" type="pres">
      <dgm:prSet presAssocID="{EDDDAD76-591E-4DC6-8123-677B28ABC305}" presName="background3" presStyleLbl="node3" presStyleIdx="1" presStyleCnt="3"/>
      <dgm:spPr/>
      <dgm:t>
        <a:bodyPr/>
        <a:lstStyle/>
        <a:p>
          <a:endParaRPr lang="en-IE"/>
        </a:p>
      </dgm:t>
    </dgm:pt>
    <dgm:pt modelId="{BB8E3A10-7021-4800-A511-A25AD1053958}" type="pres">
      <dgm:prSet presAssocID="{EDDDAD76-591E-4DC6-8123-677B28ABC305}" presName="text3" presStyleLbl="fgAcc3" presStyleIdx="1" presStyleCnt="3" custScaleX="163587" custScaleY="54744" custLinFactNeighborX="-4376" custLinFactNeighborY="-8067">
        <dgm:presLayoutVars>
          <dgm:chPref val="3"/>
        </dgm:presLayoutVars>
      </dgm:prSet>
      <dgm:spPr/>
      <dgm:t>
        <a:bodyPr/>
        <a:lstStyle/>
        <a:p>
          <a:endParaRPr lang="en-IE"/>
        </a:p>
      </dgm:t>
    </dgm:pt>
    <dgm:pt modelId="{40102E0D-0765-4089-9746-7C85E157A622}" type="pres">
      <dgm:prSet presAssocID="{EDDDAD76-591E-4DC6-8123-677B28ABC305}" presName="hierChild4" presStyleCnt="0"/>
      <dgm:spPr/>
      <dgm:t>
        <a:bodyPr/>
        <a:lstStyle/>
        <a:p>
          <a:endParaRPr lang="en-IE"/>
        </a:p>
      </dgm:t>
    </dgm:pt>
    <dgm:pt modelId="{EF959F90-0DBA-4E45-A675-80A58DC35FA1}" type="pres">
      <dgm:prSet presAssocID="{69439927-D984-488C-AD18-25CFC5FD58C9}" presName="Name10" presStyleLbl="parChTrans1D2" presStyleIdx="1" presStyleCnt="2"/>
      <dgm:spPr/>
      <dgm:t>
        <a:bodyPr/>
        <a:lstStyle/>
        <a:p>
          <a:endParaRPr lang="en-IE"/>
        </a:p>
      </dgm:t>
    </dgm:pt>
    <dgm:pt modelId="{D85614EC-5ABC-45B1-9716-1E344A63CD78}" type="pres">
      <dgm:prSet presAssocID="{235EB5AF-8795-464D-80D6-D735D8083764}" presName="hierRoot2" presStyleCnt="0"/>
      <dgm:spPr/>
      <dgm:t>
        <a:bodyPr/>
        <a:lstStyle/>
        <a:p>
          <a:endParaRPr lang="en-IE"/>
        </a:p>
      </dgm:t>
    </dgm:pt>
    <dgm:pt modelId="{41B1804F-5FD3-404F-8F3B-5601BA8BA130}" type="pres">
      <dgm:prSet presAssocID="{235EB5AF-8795-464D-80D6-D735D8083764}" presName="composite2" presStyleCnt="0"/>
      <dgm:spPr/>
      <dgm:t>
        <a:bodyPr/>
        <a:lstStyle/>
        <a:p>
          <a:endParaRPr lang="en-IE"/>
        </a:p>
      </dgm:t>
    </dgm:pt>
    <dgm:pt modelId="{504DE9C1-3CCF-4CDE-B1EE-08648E056784}" type="pres">
      <dgm:prSet presAssocID="{235EB5AF-8795-464D-80D6-D735D8083764}" presName="background2" presStyleLbl="node2" presStyleIdx="1" presStyleCnt="2"/>
      <dgm:spPr/>
      <dgm:t>
        <a:bodyPr/>
        <a:lstStyle/>
        <a:p>
          <a:endParaRPr lang="en-IE"/>
        </a:p>
      </dgm:t>
    </dgm:pt>
    <dgm:pt modelId="{4EA90591-75BA-4263-A05E-E0D421FAD886}" type="pres">
      <dgm:prSet presAssocID="{235EB5AF-8795-464D-80D6-D735D8083764}" presName="text2" presStyleLbl="fgAcc2" presStyleIdx="1" presStyleCnt="2" custScaleY="72944">
        <dgm:presLayoutVars>
          <dgm:chPref val="3"/>
        </dgm:presLayoutVars>
      </dgm:prSet>
      <dgm:spPr/>
      <dgm:t>
        <a:bodyPr/>
        <a:lstStyle/>
        <a:p>
          <a:endParaRPr lang="en-IE"/>
        </a:p>
      </dgm:t>
    </dgm:pt>
    <dgm:pt modelId="{F326FC0C-F3A5-42E5-90AA-567EBD7EA21E}" type="pres">
      <dgm:prSet presAssocID="{235EB5AF-8795-464D-80D6-D735D8083764}" presName="hierChild3" presStyleCnt="0"/>
      <dgm:spPr/>
      <dgm:t>
        <a:bodyPr/>
        <a:lstStyle/>
        <a:p>
          <a:endParaRPr lang="en-IE"/>
        </a:p>
      </dgm:t>
    </dgm:pt>
    <dgm:pt modelId="{5B728805-1350-44BE-8C04-FE1B5FD5D7D5}" type="pres">
      <dgm:prSet presAssocID="{1621D7E9-E695-4AF8-8CA8-AF9E9013C91D}" presName="Name17" presStyleLbl="parChTrans1D3" presStyleIdx="2" presStyleCnt="3"/>
      <dgm:spPr/>
      <dgm:t>
        <a:bodyPr/>
        <a:lstStyle/>
        <a:p>
          <a:endParaRPr lang="en-IE"/>
        </a:p>
      </dgm:t>
    </dgm:pt>
    <dgm:pt modelId="{FC292EE1-1863-4978-9179-FB89DDF48185}" type="pres">
      <dgm:prSet presAssocID="{1A14E1DE-CE45-438C-8D80-20C96523AD41}" presName="hierRoot3" presStyleCnt="0"/>
      <dgm:spPr/>
      <dgm:t>
        <a:bodyPr/>
        <a:lstStyle/>
        <a:p>
          <a:endParaRPr lang="en-IE"/>
        </a:p>
      </dgm:t>
    </dgm:pt>
    <dgm:pt modelId="{AC9C37A8-CB8E-4667-A5A8-A1AE1B587FA9}" type="pres">
      <dgm:prSet presAssocID="{1A14E1DE-CE45-438C-8D80-20C96523AD41}" presName="composite3" presStyleCnt="0"/>
      <dgm:spPr/>
      <dgm:t>
        <a:bodyPr/>
        <a:lstStyle/>
        <a:p>
          <a:endParaRPr lang="en-IE"/>
        </a:p>
      </dgm:t>
    </dgm:pt>
    <dgm:pt modelId="{7A1A41C0-213A-4C8B-9B58-BB07C2B98D9A}" type="pres">
      <dgm:prSet presAssocID="{1A14E1DE-CE45-438C-8D80-20C96523AD41}" presName="background3" presStyleLbl="node3" presStyleIdx="2" presStyleCnt="3"/>
      <dgm:spPr/>
      <dgm:t>
        <a:bodyPr/>
        <a:lstStyle/>
        <a:p>
          <a:endParaRPr lang="en-IE"/>
        </a:p>
      </dgm:t>
    </dgm:pt>
    <dgm:pt modelId="{2332EADB-846B-428F-9AB7-05F37A06B2CE}" type="pres">
      <dgm:prSet presAssocID="{1A14E1DE-CE45-438C-8D80-20C96523AD41}" presName="text3" presStyleLbl="fgAcc3" presStyleIdx="2" presStyleCnt="3" custScaleY="114608" custLinFactNeighborX="-6059" custLinFactNeighborY="53555">
        <dgm:presLayoutVars>
          <dgm:chPref val="3"/>
        </dgm:presLayoutVars>
      </dgm:prSet>
      <dgm:spPr/>
      <dgm:t>
        <a:bodyPr/>
        <a:lstStyle/>
        <a:p>
          <a:endParaRPr lang="en-IE"/>
        </a:p>
      </dgm:t>
    </dgm:pt>
    <dgm:pt modelId="{C034BDAC-D5CA-4754-9E0E-EFD1DC409525}" type="pres">
      <dgm:prSet presAssocID="{1A14E1DE-CE45-438C-8D80-20C96523AD41}" presName="hierChild4" presStyleCnt="0"/>
      <dgm:spPr/>
      <dgm:t>
        <a:bodyPr/>
        <a:lstStyle/>
        <a:p>
          <a:endParaRPr lang="en-IE"/>
        </a:p>
      </dgm:t>
    </dgm:pt>
    <dgm:pt modelId="{1C125358-BC74-47F4-9C03-0A0B2EFC0F38}" type="pres">
      <dgm:prSet presAssocID="{EDD3D566-DCB7-4718-801C-0471142EE7FF}" presName="hierRoot1" presStyleCnt="0"/>
      <dgm:spPr/>
      <dgm:t>
        <a:bodyPr/>
        <a:lstStyle/>
        <a:p>
          <a:endParaRPr lang="en-IE"/>
        </a:p>
      </dgm:t>
    </dgm:pt>
    <dgm:pt modelId="{1EF9CE10-7E41-40F1-9EFE-35E06B479ED8}" type="pres">
      <dgm:prSet presAssocID="{EDD3D566-DCB7-4718-801C-0471142EE7FF}" presName="composite" presStyleCnt="0"/>
      <dgm:spPr/>
      <dgm:t>
        <a:bodyPr/>
        <a:lstStyle/>
        <a:p>
          <a:endParaRPr lang="en-IE"/>
        </a:p>
      </dgm:t>
    </dgm:pt>
    <dgm:pt modelId="{F204292F-6056-44FD-830D-0E9A05670B64}" type="pres">
      <dgm:prSet presAssocID="{EDD3D566-DCB7-4718-801C-0471142EE7FF}" presName="background" presStyleLbl="node0" presStyleIdx="1" presStyleCnt="2"/>
      <dgm:spPr/>
      <dgm:t>
        <a:bodyPr/>
        <a:lstStyle/>
        <a:p>
          <a:endParaRPr lang="en-IE"/>
        </a:p>
      </dgm:t>
    </dgm:pt>
    <dgm:pt modelId="{CC4ACB69-6C40-4923-8652-520A7482C561}" type="pres">
      <dgm:prSet presAssocID="{EDD3D566-DCB7-4718-801C-0471142EE7FF}" presName="text" presStyleLbl="fgAcc0" presStyleIdx="1" presStyleCnt="2" custLinFactX="-30397" custLinFactY="175526" custLinFactNeighborX="-100000" custLinFactNeighborY="200000">
        <dgm:presLayoutVars>
          <dgm:chPref val="3"/>
        </dgm:presLayoutVars>
      </dgm:prSet>
      <dgm:spPr/>
      <dgm:t>
        <a:bodyPr/>
        <a:lstStyle/>
        <a:p>
          <a:endParaRPr lang="en-IE"/>
        </a:p>
      </dgm:t>
    </dgm:pt>
    <dgm:pt modelId="{1B23E251-3CC4-427A-9990-53FE1EF5FD4A}" type="pres">
      <dgm:prSet presAssocID="{EDD3D566-DCB7-4718-801C-0471142EE7FF}" presName="hierChild2" presStyleCnt="0"/>
      <dgm:spPr/>
      <dgm:t>
        <a:bodyPr/>
        <a:lstStyle/>
        <a:p>
          <a:endParaRPr lang="en-IE"/>
        </a:p>
      </dgm:t>
    </dgm:pt>
  </dgm:ptLst>
  <dgm:cxnLst>
    <dgm:cxn modelId="{4F368966-425C-44B3-B50D-9DEC8795FE21}" type="presOf" srcId="{EDD3D566-DCB7-4718-801C-0471142EE7FF}" destId="{CC4ACB69-6C40-4923-8652-520A7482C561}" srcOrd="0" destOrd="0" presId="urn:microsoft.com/office/officeart/2005/8/layout/hierarchy1"/>
    <dgm:cxn modelId="{F4F77D78-45BA-45CA-A1D3-72A42DF6ADDC}" type="presOf" srcId="{69439927-D984-488C-AD18-25CFC5FD58C9}" destId="{EF959F90-0DBA-4E45-A675-80A58DC35FA1}" srcOrd="0" destOrd="0" presId="urn:microsoft.com/office/officeart/2005/8/layout/hierarchy1"/>
    <dgm:cxn modelId="{6023CD92-F80B-4B89-AC1A-32AAADE35FE0}" srcId="{72927EB1-731F-4DE6-9FB3-2A9131816320}" destId="{235EB5AF-8795-464D-80D6-D735D8083764}" srcOrd="1" destOrd="0" parTransId="{69439927-D984-488C-AD18-25CFC5FD58C9}" sibTransId="{C2CE8492-269A-49B5-846A-2CFFF9DEDD4E}"/>
    <dgm:cxn modelId="{E0DDCB08-F2A2-4D6E-8D7F-7B73B024B2CE}" type="presOf" srcId="{5BB22222-ED4D-4625-A911-0E51A6422E79}" destId="{C93A730D-0A0A-47EA-B5E9-28F1B7CB1C41}" srcOrd="0" destOrd="0" presId="urn:microsoft.com/office/officeart/2005/8/layout/hierarchy1"/>
    <dgm:cxn modelId="{F8CE07A5-A3E1-4EC1-A826-16313A2E9BCF}" srcId="{72927EB1-731F-4DE6-9FB3-2A9131816320}" destId="{FD72E593-35D7-41B7-9B26-99BE090A7B50}" srcOrd="0" destOrd="0" parTransId="{6F2AED93-F4D2-4BF9-AD63-4543B218E0F2}" sibTransId="{314361D6-CDF8-43A9-B59B-723A64767361}"/>
    <dgm:cxn modelId="{AC4E7B34-2F34-49A5-8B68-FB5719A44303}" srcId="{70A6360E-3418-4986-B844-3E856FD90FF0}" destId="{EDD3D566-DCB7-4718-801C-0471142EE7FF}" srcOrd="1" destOrd="0" parTransId="{36C309F8-657E-4254-949A-ED7E927DB539}" sibTransId="{C8C9EB17-87AC-4BFD-B57B-BD2BBDBCD496}"/>
    <dgm:cxn modelId="{A5F17CBA-9757-4D9D-B8D5-59EA0C926109}" srcId="{235EB5AF-8795-464D-80D6-D735D8083764}" destId="{1A14E1DE-CE45-438C-8D80-20C96523AD41}" srcOrd="0" destOrd="0" parTransId="{1621D7E9-E695-4AF8-8CA8-AF9E9013C91D}" sibTransId="{1F0B412A-6BB3-422E-BF9B-4E2D0B4C88F6}"/>
    <dgm:cxn modelId="{42C1859E-8AC1-4EAA-A7FB-582A6F7BDF71}" type="presOf" srcId="{EDDDAD76-591E-4DC6-8123-677B28ABC305}" destId="{BB8E3A10-7021-4800-A511-A25AD1053958}" srcOrd="0" destOrd="0" presId="urn:microsoft.com/office/officeart/2005/8/layout/hierarchy1"/>
    <dgm:cxn modelId="{A2A62AB7-0D75-4523-AE53-2785E4C65873}" type="presOf" srcId="{6F2AED93-F4D2-4BF9-AD63-4543B218E0F2}" destId="{7F2EF879-52CE-4E7A-AE17-0B6D8AA12D73}" srcOrd="0" destOrd="0" presId="urn:microsoft.com/office/officeart/2005/8/layout/hierarchy1"/>
    <dgm:cxn modelId="{CF1447C6-9E2F-473E-9BD5-E401F20EDF66}" type="presOf" srcId="{FD72E593-35D7-41B7-9B26-99BE090A7B50}" destId="{EDAF09E8-EFFB-4EDB-8686-94BB3EAD697D}" srcOrd="0" destOrd="0" presId="urn:microsoft.com/office/officeart/2005/8/layout/hierarchy1"/>
    <dgm:cxn modelId="{8679A701-119E-41E4-9D57-6571940A1118}" type="presOf" srcId="{72927EB1-731F-4DE6-9FB3-2A9131816320}" destId="{C05F5D67-2B83-4B77-B563-A1AE383431A4}" srcOrd="0" destOrd="0" presId="urn:microsoft.com/office/officeart/2005/8/layout/hierarchy1"/>
    <dgm:cxn modelId="{2B733D43-DC54-4411-A1EC-A8EC0D44EA5C}" srcId="{FD72E593-35D7-41B7-9B26-99BE090A7B50}" destId="{EDDDAD76-591E-4DC6-8123-677B28ABC305}" srcOrd="1" destOrd="0" parTransId="{8116165D-275E-4CB4-89FD-29E9D95BA497}" sibTransId="{AB4CF037-F403-4674-8989-3A6A07B36401}"/>
    <dgm:cxn modelId="{CB9C9A2A-DAC6-4EA0-AB7A-CD7623BBFC91}" type="presOf" srcId="{1621D7E9-E695-4AF8-8CA8-AF9E9013C91D}" destId="{5B728805-1350-44BE-8C04-FE1B5FD5D7D5}" srcOrd="0" destOrd="0" presId="urn:microsoft.com/office/officeart/2005/8/layout/hierarchy1"/>
    <dgm:cxn modelId="{C1C3DF54-EDC9-4171-87A7-81C9EFA42CD8}" type="presOf" srcId="{3319A89B-CE2D-47AA-B8E1-168A3377904E}" destId="{8958F9FB-F1C2-4758-82BE-82E8D5B958C7}" srcOrd="0" destOrd="0" presId="urn:microsoft.com/office/officeart/2005/8/layout/hierarchy1"/>
    <dgm:cxn modelId="{065C5368-8BF3-440C-8E68-EB6EC9156FAB}" type="presOf" srcId="{8116165D-275E-4CB4-89FD-29E9D95BA497}" destId="{8D2C7E5D-4EAC-4C87-9DBC-81056A80CEAE}" srcOrd="0" destOrd="0" presId="urn:microsoft.com/office/officeart/2005/8/layout/hierarchy1"/>
    <dgm:cxn modelId="{1A8CD91B-6E73-4335-88E8-1FA3F0DEEAD5}" type="presOf" srcId="{1A14E1DE-CE45-438C-8D80-20C96523AD41}" destId="{2332EADB-846B-428F-9AB7-05F37A06B2CE}" srcOrd="0" destOrd="0" presId="urn:microsoft.com/office/officeart/2005/8/layout/hierarchy1"/>
    <dgm:cxn modelId="{43D2B033-130B-4227-AA17-58EEBBFCF284}" srcId="{70A6360E-3418-4986-B844-3E856FD90FF0}" destId="{72927EB1-731F-4DE6-9FB3-2A9131816320}" srcOrd="0" destOrd="0" parTransId="{DCA955B2-AA54-4870-9B39-DC051CE377C7}" sibTransId="{2A16C0A2-EC54-43D5-97C6-ABF416899DDE}"/>
    <dgm:cxn modelId="{75F74737-7054-43A0-BEA4-831C2D618350}" type="presOf" srcId="{235EB5AF-8795-464D-80D6-D735D8083764}" destId="{4EA90591-75BA-4263-A05E-E0D421FAD886}" srcOrd="0" destOrd="0" presId="urn:microsoft.com/office/officeart/2005/8/layout/hierarchy1"/>
    <dgm:cxn modelId="{D1E9D457-BB43-49A0-9FB3-045903F7A7B1}" srcId="{A775D33F-7489-4AB1-8E33-62E23521BE35}" destId="{3E8C5AFA-0C10-4FE5-8D57-25D33919380C}" srcOrd="0" destOrd="0" parTransId="{5BB22222-ED4D-4625-A911-0E51A6422E79}" sibTransId="{607B776A-BFD3-4095-A7AC-220326EE14AF}"/>
    <dgm:cxn modelId="{7A939CAE-8EA6-4162-AE8B-B09A8A8CD3EF}" type="presOf" srcId="{3E8C5AFA-0C10-4FE5-8D57-25D33919380C}" destId="{B91B6B12-7E9F-43A0-B87C-CCF107A2DEB6}" srcOrd="0" destOrd="0" presId="urn:microsoft.com/office/officeart/2005/8/layout/hierarchy1"/>
    <dgm:cxn modelId="{4DC49867-754B-45D2-A851-7EE66DF866C1}" type="presOf" srcId="{A775D33F-7489-4AB1-8E33-62E23521BE35}" destId="{130FA9D9-9F96-4111-8B50-08D60ABB1B64}" srcOrd="0" destOrd="0" presId="urn:microsoft.com/office/officeart/2005/8/layout/hierarchy1"/>
    <dgm:cxn modelId="{802CF1CE-0031-4E14-8667-A6F3FD4B4324}" type="presOf" srcId="{70A6360E-3418-4986-B844-3E856FD90FF0}" destId="{9E702A94-5364-42BC-BB63-0C68F896F817}" srcOrd="0" destOrd="0" presId="urn:microsoft.com/office/officeart/2005/8/layout/hierarchy1"/>
    <dgm:cxn modelId="{14C6BDB4-7A8E-4D98-A150-F37787A08157}" srcId="{FD72E593-35D7-41B7-9B26-99BE090A7B50}" destId="{A775D33F-7489-4AB1-8E33-62E23521BE35}" srcOrd="0" destOrd="0" parTransId="{3319A89B-CE2D-47AA-B8E1-168A3377904E}" sibTransId="{13355738-8A9E-4434-897F-0BDB9EA515D8}"/>
    <dgm:cxn modelId="{67DF2289-36DF-431C-ABC3-A5F23299BBC4}" type="presParOf" srcId="{9E702A94-5364-42BC-BB63-0C68F896F817}" destId="{C48B4446-50D1-4190-B6E9-4E3672A6E84F}" srcOrd="0" destOrd="0" presId="urn:microsoft.com/office/officeart/2005/8/layout/hierarchy1"/>
    <dgm:cxn modelId="{3B77466F-ADFE-485B-96B8-98C406CD3914}" type="presParOf" srcId="{C48B4446-50D1-4190-B6E9-4E3672A6E84F}" destId="{35FE261B-477A-4D24-B75B-BCFFBE1DB40A}" srcOrd="0" destOrd="0" presId="urn:microsoft.com/office/officeart/2005/8/layout/hierarchy1"/>
    <dgm:cxn modelId="{77C5BC08-5CFA-4FBD-AE94-C27A39C85376}" type="presParOf" srcId="{35FE261B-477A-4D24-B75B-BCFFBE1DB40A}" destId="{3D229A18-E68A-4214-B196-3690A9812EAE}" srcOrd="0" destOrd="0" presId="urn:microsoft.com/office/officeart/2005/8/layout/hierarchy1"/>
    <dgm:cxn modelId="{73C8B94B-92F2-42A8-A06A-DEB513C7B18F}" type="presParOf" srcId="{35FE261B-477A-4D24-B75B-BCFFBE1DB40A}" destId="{C05F5D67-2B83-4B77-B563-A1AE383431A4}" srcOrd="1" destOrd="0" presId="urn:microsoft.com/office/officeart/2005/8/layout/hierarchy1"/>
    <dgm:cxn modelId="{63D4C833-A512-4D9C-BA7E-EBD939212411}" type="presParOf" srcId="{C48B4446-50D1-4190-B6E9-4E3672A6E84F}" destId="{851DA966-36C1-4AB8-8BB4-D56573AE59E0}" srcOrd="1" destOrd="0" presId="urn:microsoft.com/office/officeart/2005/8/layout/hierarchy1"/>
    <dgm:cxn modelId="{135C7D52-807B-47B9-A54C-9F178B28B406}" type="presParOf" srcId="{851DA966-36C1-4AB8-8BB4-D56573AE59E0}" destId="{7F2EF879-52CE-4E7A-AE17-0B6D8AA12D73}" srcOrd="0" destOrd="0" presId="urn:microsoft.com/office/officeart/2005/8/layout/hierarchy1"/>
    <dgm:cxn modelId="{47201D03-6A3E-47F8-A733-0D437C835258}" type="presParOf" srcId="{851DA966-36C1-4AB8-8BB4-D56573AE59E0}" destId="{3E2B83C3-1202-4F1F-9275-1A032EFBF1B0}" srcOrd="1" destOrd="0" presId="urn:microsoft.com/office/officeart/2005/8/layout/hierarchy1"/>
    <dgm:cxn modelId="{291EE466-82DC-4439-A58C-9FBC8DA25498}" type="presParOf" srcId="{3E2B83C3-1202-4F1F-9275-1A032EFBF1B0}" destId="{872258C9-4391-4F2B-BA7C-5D5627BE7F63}" srcOrd="0" destOrd="0" presId="urn:microsoft.com/office/officeart/2005/8/layout/hierarchy1"/>
    <dgm:cxn modelId="{E9C11C01-40D8-49CB-843D-9D84F52F9536}" type="presParOf" srcId="{872258C9-4391-4F2B-BA7C-5D5627BE7F63}" destId="{1E337ECB-E8A6-4D32-94D7-FB1B63173699}" srcOrd="0" destOrd="0" presId="urn:microsoft.com/office/officeart/2005/8/layout/hierarchy1"/>
    <dgm:cxn modelId="{C81F6CD7-72E2-4025-ABF5-DBD052255E3C}" type="presParOf" srcId="{872258C9-4391-4F2B-BA7C-5D5627BE7F63}" destId="{EDAF09E8-EFFB-4EDB-8686-94BB3EAD697D}" srcOrd="1" destOrd="0" presId="urn:microsoft.com/office/officeart/2005/8/layout/hierarchy1"/>
    <dgm:cxn modelId="{DE271C8E-4CB6-4927-AB58-01784EB3C726}" type="presParOf" srcId="{3E2B83C3-1202-4F1F-9275-1A032EFBF1B0}" destId="{0B36C013-212F-42A7-9565-F1C8811859AB}" srcOrd="1" destOrd="0" presId="urn:microsoft.com/office/officeart/2005/8/layout/hierarchy1"/>
    <dgm:cxn modelId="{1F810D2B-DF60-45E2-9DBD-D581C49C88D2}" type="presParOf" srcId="{0B36C013-212F-42A7-9565-F1C8811859AB}" destId="{8958F9FB-F1C2-4758-82BE-82E8D5B958C7}" srcOrd="0" destOrd="0" presId="urn:microsoft.com/office/officeart/2005/8/layout/hierarchy1"/>
    <dgm:cxn modelId="{EF14400F-68FC-4A0B-9E16-E45040ABFEA6}" type="presParOf" srcId="{0B36C013-212F-42A7-9565-F1C8811859AB}" destId="{CAFACF01-35D0-459E-A6B1-923E83C80A57}" srcOrd="1" destOrd="0" presId="urn:microsoft.com/office/officeart/2005/8/layout/hierarchy1"/>
    <dgm:cxn modelId="{5D033AED-2038-4ECA-9C9D-CF034395BA03}" type="presParOf" srcId="{CAFACF01-35D0-459E-A6B1-923E83C80A57}" destId="{7D5FD6BC-FC30-414F-86F1-131D008B8502}" srcOrd="0" destOrd="0" presId="urn:microsoft.com/office/officeart/2005/8/layout/hierarchy1"/>
    <dgm:cxn modelId="{32EC123A-BD3C-49C1-9806-D1F4DC10A602}" type="presParOf" srcId="{7D5FD6BC-FC30-414F-86F1-131D008B8502}" destId="{8AEF0B0B-F8CC-47A9-8A76-535BF65DA324}" srcOrd="0" destOrd="0" presId="urn:microsoft.com/office/officeart/2005/8/layout/hierarchy1"/>
    <dgm:cxn modelId="{2FC6B9DC-438B-4039-92D3-D9BEC82DE4A9}" type="presParOf" srcId="{7D5FD6BC-FC30-414F-86F1-131D008B8502}" destId="{130FA9D9-9F96-4111-8B50-08D60ABB1B64}" srcOrd="1" destOrd="0" presId="urn:microsoft.com/office/officeart/2005/8/layout/hierarchy1"/>
    <dgm:cxn modelId="{F033157F-CDF7-441C-8C2D-D0DA6659D0B1}" type="presParOf" srcId="{CAFACF01-35D0-459E-A6B1-923E83C80A57}" destId="{6C5DBC70-15D6-446E-8FA0-9FE9A53F4318}" srcOrd="1" destOrd="0" presId="urn:microsoft.com/office/officeart/2005/8/layout/hierarchy1"/>
    <dgm:cxn modelId="{CD673378-CE38-457F-BDA4-413E23B698EC}" type="presParOf" srcId="{6C5DBC70-15D6-446E-8FA0-9FE9A53F4318}" destId="{C93A730D-0A0A-47EA-B5E9-28F1B7CB1C41}" srcOrd="0" destOrd="0" presId="urn:microsoft.com/office/officeart/2005/8/layout/hierarchy1"/>
    <dgm:cxn modelId="{006CA3E7-4E91-488A-AE4F-AF008704076D}" type="presParOf" srcId="{6C5DBC70-15D6-446E-8FA0-9FE9A53F4318}" destId="{58B6CD2E-F508-4A65-BC48-9E70B1A577ED}" srcOrd="1" destOrd="0" presId="urn:microsoft.com/office/officeart/2005/8/layout/hierarchy1"/>
    <dgm:cxn modelId="{B118A797-1003-46AF-BB85-92F127048A4B}" type="presParOf" srcId="{58B6CD2E-F508-4A65-BC48-9E70B1A577ED}" destId="{17FC5D15-C2C7-4F84-85CB-B30D5596ADB2}" srcOrd="0" destOrd="0" presId="urn:microsoft.com/office/officeart/2005/8/layout/hierarchy1"/>
    <dgm:cxn modelId="{29E90532-A3AD-409A-AD7D-9A798740B88E}" type="presParOf" srcId="{17FC5D15-C2C7-4F84-85CB-B30D5596ADB2}" destId="{EE559D16-9336-4CEA-95BE-B5A600DFAF2E}" srcOrd="0" destOrd="0" presId="urn:microsoft.com/office/officeart/2005/8/layout/hierarchy1"/>
    <dgm:cxn modelId="{5D34F69E-9B36-4189-BACF-A33E47DA226F}" type="presParOf" srcId="{17FC5D15-C2C7-4F84-85CB-B30D5596ADB2}" destId="{B91B6B12-7E9F-43A0-B87C-CCF107A2DEB6}" srcOrd="1" destOrd="0" presId="urn:microsoft.com/office/officeart/2005/8/layout/hierarchy1"/>
    <dgm:cxn modelId="{306CE1B9-559F-4E3A-8BEE-40FDE6F19ABA}" type="presParOf" srcId="{58B6CD2E-F508-4A65-BC48-9E70B1A577ED}" destId="{6E329675-FB31-4953-8F8D-4974C43D2B4F}" srcOrd="1" destOrd="0" presId="urn:microsoft.com/office/officeart/2005/8/layout/hierarchy1"/>
    <dgm:cxn modelId="{A82F96F8-CF77-4407-B2E9-4CB01AD287FB}" type="presParOf" srcId="{0B36C013-212F-42A7-9565-F1C8811859AB}" destId="{8D2C7E5D-4EAC-4C87-9DBC-81056A80CEAE}" srcOrd="2" destOrd="0" presId="urn:microsoft.com/office/officeart/2005/8/layout/hierarchy1"/>
    <dgm:cxn modelId="{41117100-EAF8-42A8-9EEF-8F8AF4C7A5C1}" type="presParOf" srcId="{0B36C013-212F-42A7-9565-F1C8811859AB}" destId="{FF59646E-8B30-431F-A543-046170ACB492}" srcOrd="3" destOrd="0" presId="urn:microsoft.com/office/officeart/2005/8/layout/hierarchy1"/>
    <dgm:cxn modelId="{646D43BD-3FDE-4F7D-87D2-A77272FFB339}" type="presParOf" srcId="{FF59646E-8B30-431F-A543-046170ACB492}" destId="{F3124DF5-C987-438C-8277-66F3F9129416}" srcOrd="0" destOrd="0" presId="urn:microsoft.com/office/officeart/2005/8/layout/hierarchy1"/>
    <dgm:cxn modelId="{1AA7BC90-B616-4271-8AC2-73A98674126C}" type="presParOf" srcId="{F3124DF5-C987-438C-8277-66F3F9129416}" destId="{02E5389B-4B68-4AF0-A2DB-D591B979018C}" srcOrd="0" destOrd="0" presId="urn:microsoft.com/office/officeart/2005/8/layout/hierarchy1"/>
    <dgm:cxn modelId="{056141A6-9761-45BB-B427-F8A9997BCBF1}" type="presParOf" srcId="{F3124DF5-C987-438C-8277-66F3F9129416}" destId="{BB8E3A10-7021-4800-A511-A25AD1053958}" srcOrd="1" destOrd="0" presId="urn:microsoft.com/office/officeart/2005/8/layout/hierarchy1"/>
    <dgm:cxn modelId="{C2E45B6E-D290-4DDB-8DB8-849B29311181}" type="presParOf" srcId="{FF59646E-8B30-431F-A543-046170ACB492}" destId="{40102E0D-0765-4089-9746-7C85E157A622}" srcOrd="1" destOrd="0" presId="urn:microsoft.com/office/officeart/2005/8/layout/hierarchy1"/>
    <dgm:cxn modelId="{E8B8F309-54F8-48E6-A815-0525EEF1188B}" type="presParOf" srcId="{851DA966-36C1-4AB8-8BB4-D56573AE59E0}" destId="{EF959F90-0DBA-4E45-A675-80A58DC35FA1}" srcOrd="2" destOrd="0" presId="urn:microsoft.com/office/officeart/2005/8/layout/hierarchy1"/>
    <dgm:cxn modelId="{A024557A-E71B-4E0D-AE3D-29E84FD27FC6}" type="presParOf" srcId="{851DA966-36C1-4AB8-8BB4-D56573AE59E0}" destId="{D85614EC-5ABC-45B1-9716-1E344A63CD78}" srcOrd="3" destOrd="0" presId="urn:microsoft.com/office/officeart/2005/8/layout/hierarchy1"/>
    <dgm:cxn modelId="{3C99351B-F664-4BF1-8A9D-BF8282CDF938}" type="presParOf" srcId="{D85614EC-5ABC-45B1-9716-1E344A63CD78}" destId="{41B1804F-5FD3-404F-8F3B-5601BA8BA130}" srcOrd="0" destOrd="0" presId="urn:microsoft.com/office/officeart/2005/8/layout/hierarchy1"/>
    <dgm:cxn modelId="{BF929550-9697-4741-8F7F-9F92ED5C4B98}" type="presParOf" srcId="{41B1804F-5FD3-404F-8F3B-5601BA8BA130}" destId="{504DE9C1-3CCF-4CDE-B1EE-08648E056784}" srcOrd="0" destOrd="0" presId="urn:microsoft.com/office/officeart/2005/8/layout/hierarchy1"/>
    <dgm:cxn modelId="{729B9D1D-9319-4520-A797-B00A28BDDABF}" type="presParOf" srcId="{41B1804F-5FD3-404F-8F3B-5601BA8BA130}" destId="{4EA90591-75BA-4263-A05E-E0D421FAD886}" srcOrd="1" destOrd="0" presId="urn:microsoft.com/office/officeart/2005/8/layout/hierarchy1"/>
    <dgm:cxn modelId="{8F2D7B57-CEA8-4F5F-898F-9F1001FB6B0E}" type="presParOf" srcId="{D85614EC-5ABC-45B1-9716-1E344A63CD78}" destId="{F326FC0C-F3A5-42E5-90AA-567EBD7EA21E}" srcOrd="1" destOrd="0" presId="urn:microsoft.com/office/officeart/2005/8/layout/hierarchy1"/>
    <dgm:cxn modelId="{2A7100AE-EBE7-4FDD-AE5B-B3CD84123895}" type="presParOf" srcId="{F326FC0C-F3A5-42E5-90AA-567EBD7EA21E}" destId="{5B728805-1350-44BE-8C04-FE1B5FD5D7D5}" srcOrd="0" destOrd="0" presId="urn:microsoft.com/office/officeart/2005/8/layout/hierarchy1"/>
    <dgm:cxn modelId="{A651E326-236C-454C-8974-6BE333BFC94F}" type="presParOf" srcId="{F326FC0C-F3A5-42E5-90AA-567EBD7EA21E}" destId="{FC292EE1-1863-4978-9179-FB89DDF48185}" srcOrd="1" destOrd="0" presId="urn:microsoft.com/office/officeart/2005/8/layout/hierarchy1"/>
    <dgm:cxn modelId="{44C76455-0876-4CE0-8F1D-7308B0F81895}" type="presParOf" srcId="{FC292EE1-1863-4978-9179-FB89DDF48185}" destId="{AC9C37A8-CB8E-4667-A5A8-A1AE1B587FA9}" srcOrd="0" destOrd="0" presId="urn:microsoft.com/office/officeart/2005/8/layout/hierarchy1"/>
    <dgm:cxn modelId="{596975BA-3A8E-4FDE-9442-202B84A7A0F6}" type="presParOf" srcId="{AC9C37A8-CB8E-4667-A5A8-A1AE1B587FA9}" destId="{7A1A41C0-213A-4C8B-9B58-BB07C2B98D9A}" srcOrd="0" destOrd="0" presId="urn:microsoft.com/office/officeart/2005/8/layout/hierarchy1"/>
    <dgm:cxn modelId="{7896EE5A-B79F-450A-8960-5E9650C52FA8}" type="presParOf" srcId="{AC9C37A8-CB8E-4667-A5A8-A1AE1B587FA9}" destId="{2332EADB-846B-428F-9AB7-05F37A06B2CE}" srcOrd="1" destOrd="0" presId="urn:microsoft.com/office/officeart/2005/8/layout/hierarchy1"/>
    <dgm:cxn modelId="{EB0477D1-2863-44D9-B974-D3B8507AC86F}" type="presParOf" srcId="{FC292EE1-1863-4978-9179-FB89DDF48185}" destId="{C034BDAC-D5CA-4754-9E0E-EFD1DC409525}" srcOrd="1" destOrd="0" presId="urn:microsoft.com/office/officeart/2005/8/layout/hierarchy1"/>
    <dgm:cxn modelId="{E0C2E5BF-B0D6-46B9-9B1A-8CD8FA44219F}" type="presParOf" srcId="{9E702A94-5364-42BC-BB63-0C68F896F817}" destId="{1C125358-BC74-47F4-9C03-0A0B2EFC0F38}" srcOrd="1" destOrd="0" presId="urn:microsoft.com/office/officeart/2005/8/layout/hierarchy1"/>
    <dgm:cxn modelId="{1942A7DE-531F-47AF-B173-85E030A5D643}" type="presParOf" srcId="{1C125358-BC74-47F4-9C03-0A0B2EFC0F38}" destId="{1EF9CE10-7E41-40F1-9EFE-35E06B479ED8}" srcOrd="0" destOrd="0" presId="urn:microsoft.com/office/officeart/2005/8/layout/hierarchy1"/>
    <dgm:cxn modelId="{9E1F65C2-E1AE-4785-9D36-089E6E6601C5}" type="presParOf" srcId="{1EF9CE10-7E41-40F1-9EFE-35E06B479ED8}" destId="{F204292F-6056-44FD-830D-0E9A05670B64}" srcOrd="0" destOrd="0" presId="urn:microsoft.com/office/officeart/2005/8/layout/hierarchy1"/>
    <dgm:cxn modelId="{2F7C4034-17C0-4300-9AFE-7645691ECC40}" type="presParOf" srcId="{1EF9CE10-7E41-40F1-9EFE-35E06B479ED8}" destId="{CC4ACB69-6C40-4923-8652-520A7482C561}" srcOrd="1" destOrd="0" presId="urn:microsoft.com/office/officeart/2005/8/layout/hierarchy1"/>
    <dgm:cxn modelId="{485F61BB-9137-4378-865E-02D3E2A23EA8}" type="presParOf" srcId="{1C125358-BC74-47F4-9C03-0A0B2EFC0F38}" destId="{1B23E251-3CC4-427A-9990-53FE1EF5FD4A}"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728805-1350-44BE-8C04-FE1B5FD5D7D5}">
      <dsp:nvSpPr>
        <dsp:cNvPr id="0" name=""/>
        <dsp:cNvSpPr/>
      </dsp:nvSpPr>
      <dsp:spPr>
        <a:xfrm>
          <a:off x="7108310" y="2635565"/>
          <a:ext cx="108999" cy="1134983"/>
        </a:xfrm>
        <a:custGeom>
          <a:avLst/>
          <a:gdLst/>
          <a:ahLst/>
          <a:cxnLst/>
          <a:rect l="0" t="0" r="0" b="0"/>
          <a:pathLst>
            <a:path>
              <a:moveTo>
                <a:pt x="108999" y="0"/>
              </a:moveTo>
              <a:lnTo>
                <a:pt x="108999" y="968329"/>
              </a:lnTo>
              <a:lnTo>
                <a:pt x="0" y="968329"/>
              </a:lnTo>
              <a:lnTo>
                <a:pt x="0" y="1134983"/>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EF959F90-0DBA-4E45-A675-80A58DC35FA1}">
      <dsp:nvSpPr>
        <dsp:cNvPr id="0" name=""/>
        <dsp:cNvSpPr/>
      </dsp:nvSpPr>
      <dsp:spPr>
        <a:xfrm>
          <a:off x="4737386" y="1256473"/>
          <a:ext cx="2479923" cy="545818"/>
        </a:xfrm>
        <a:custGeom>
          <a:avLst/>
          <a:gdLst/>
          <a:ahLst/>
          <a:cxnLst/>
          <a:rect l="0" t="0" r="0" b="0"/>
          <a:pathLst>
            <a:path>
              <a:moveTo>
                <a:pt x="0" y="0"/>
              </a:moveTo>
              <a:lnTo>
                <a:pt x="0" y="379164"/>
              </a:lnTo>
              <a:lnTo>
                <a:pt x="2479923" y="379164"/>
              </a:lnTo>
              <a:lnTo>
                <a:pt x="2479923" y="545818"/>
              </a:lnTo>
            </a:path>
          </a:pathLst>
        </a:custGeom>
        <a:noFill/>
        <a:ln w="25400" cap="flat" cmpd="sng" algn="ctr">
          <a:solidFill>
            <a:schemeClr val="dk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8D2C7E5D-4EAC-4C87-9DBC-81056A80CEAE}">
      <dsp:nvSpPr>
        <dsp:cNvPr id="0" name=""/>
        <dsp:cNvSpPr/>
      </dsp:nvSpPr>
      <dsp:spPr>
        <a:xfrm>
          <a:off x="2952054" y="2586055"/>
          <a:ext cx="1415836" cy="479014"/>
        </a:xfrm>
        <a:custGeom>
          <a:avLst/>
          <a:gdLst/>
          <a:ahLst/>
          <a:cxnLst/>
          <a:rect l="0" t="0" r="0" b="0"/>
          <a:pathLst>
            <a:path>
              <a:moveTo>
                <a:pt x="0" y="0"/>
              </a:moveTo>
              <a:lnTo>
                <a:pt x="0" y="312359"/>
              </a:lnTo>
              <a:lnTo>
                <a:pt x="1415836" y="312359"/>
              </a:lnTo>
              <a:lnTo>
                <a:pt x="1415836" y="479014"/>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C93A730D-0A0A-47EA-B5E9-28F1B7CB1C41}">
      <dsp:nvSpPr>
        <dsp:cNvPr id="0" name=""/>
        <dsp:cNvSpPr/>
      </dsp:nvSpPr>
      <dsp:spPr>
        <a:xfrm>
          <a:off x="1085937" y="3619861"/>
          <a:ext cx="215480" cy="427186"/>
        </a:xfrm>
        <a:custGeom>
          <a:avLst/>
          <a:gdLst/>
          <a:ahLst/>
          <a:cxnLst/>
          <a:rect l="0" t="0" r="0" b="0"/>
          <a:pathLst>
            <a:path>
              <a:moveTo>
                <a:pt x="0" y="0"/>
              </a:moveTo>
              <a:lnTo>
                <a:pt x="0" y="260531"/>
              </a:lnTo>
              <a:lnTo>
                <a:pt x="215480" y="260531"/>
              </a:lnTo>
              <a:lnTo>
                <a:pt x="215480" y="427186"/>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8958F9FB-F1C2-4758-82BE-82E8D5B958C7}">
      <dsp:nvSpPr>
        <dsp:cNvPr id="0" name=""/>
        <dsp:cNvSpPr/>
      </dsp:nvSpPr>
      <dsp:spPr>
        <a:xfrm>
          <a:off x="1085937" y="2586055"/>
          <a:ext cx="1866117" cy="476227"/>
        </a:xfrm>
        <a:custGeom>
          <a:avLst/>
          <a:gdLst/>
          <a:ahLst/>
          <a:cxnLst/>
          <a:rect l="0" t="0" r="0" b="0"/>
          <a:pathLst>
            <a:path>
              <a:moveTo>
                <a:pt x="1866117" y="0"/>
              </a:moveTo>
              <a:lnTo>
                <a:pt x="1866117" y="309572"/>
              </a:lnTo>
              <a:lnTo>
                <a:pt x="0" y="309572"/>
              </a:lnTo>
              <a:lnTo>
                <a:pt x="0" y="476227"/>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7F2EF879-52CE-4E7A-AE17-0B6D8AA12D73}">
      <dsp:nvSpPr>
        <dsp:cNvPr id="0" name=""/>
        <dsp:cNvSpPr/>
      </dsp:nvSpPr>
      <dsp:spPr>
        <a:xfrm>
          <a:off x="2952054" y="1256473"/>
          <a:ext cx="1785332" cy="497851"/>
        </a:xfrm>
        <a:custGeom>
          <a:avLst/>
          <a:gdLst/>
          <a:ahLst/>
          <a:cxnLst/>
          <a:rect l="0" t="0" r="0" b="0"/>
          <a:pathLst>
            <a:path>
              <a:moveTo>
                <a:pt x="1785332" y="0"/>
              </a:moveTo>
              <a:lnTo>
                <a:pt x="1785332" y="331197"/>
              </a:lnTo>
              <a:lnTo>
                <a:pt x="0" y="331197"/>
              </a:lnTo>
              <a:lnTo>
                <a:pt x="0" y="497851"/>
              </a:lnTo>
            </a:path>
          </a:pathLst>
        </a:custGeom>
        <a:noFill/>
        <a:ln w="25400" cap="flat" cmpd="sng" algn="ctr">
          <a:solidFill>
            <a:schemeClr val="dk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D229A18-E68A-4214-B196-3690A9812EAE}">
      <dsp:nvSpPr>
        <dsp:cNvPr id="0" name=""/>
        <dsp:cNvSpPr/>
      </dsp:nvSpPr>
      <dsp:spPr>
        <a:xfrm>
          <a:off x="3837902" y="296092"/>
          <a:ext cx="1798969" cy="960381"/>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05F5D67-2B83-4B77-B563-A1AE383431A4}">
      <dsp:nvSpPr>
        <dsp:cNvPr id="0" name=""/>
        <dsp:cNvSpPr/>
      </dsp:nvSpPr>
      <dsp:spPr>
        <a:xfrm>
          <a:off x="4037787" y="485983"/>
          <a:ext cx="1798969" cy="960381"/>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mj-lt"/>
            </a:rPr>
            <a:t>Pobal reviews completed claim</a:t>
          </a:r>
          <a:endParaRPr lang="en-US" sz="1400" kern="1200" dirty="0">
            <a:latin typeface="+mj-lt"/>
          </a:endParaRPr>
        </a:p>
      </dsp:txBody>
      <dsp:txXfrm>
        <a:off x="4037787" y="485983"/>
        <a:ext cx="1798969" cy="960381"/>
      </dsp:txXfrm>
    </dsp:sp>
    <dsp:sp modelId="{1E337ECB-E8A6-4D32-94D7-FB1B63173699}">
      <dsp:nvSpPr>
        <dsp:cNvPr id="0" name=""/>
        <dsp:cNvSpPr/>
      </dsp:nvSpPr>
      <dsp:spPr>
        <a:xfrm>
          <a:off x="1168259" y="1754325"/>
          <a:ext cx="3567590" cy="831730"/>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DAF09E8-EFFB-4EDB-8686-94BB3EAD697D}">
      <dsp:nvSpPr>
        <dsp:cNvPr id="0" name=""/>
        <dsp:cNvSpPr/>
      </dsp:nvSpPr>
      <dsp:spPr>
        <a:xfrm>
          <a:off x="1368145" y="1944216"/>
          <a:ext cx="3567590" cy="831730"/>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latin typeface="+mj-lt"/>
            </a:rPr>
            <a:t>Queries </a:t>
          </a:r>
        </a:p>
        <a:p>
          <a:pPr lvl="0" algn="ctr" defTabSz="622300">
            <a:lnSpc>
              <a:spcPct val="90000"/>
            </a:lnSpc>
            <a:spcBef>
              <a:spcPct val="0"/>
            </a:spcBef>
            <a:spcAft>
              <a:spcPct val="35000"/>
            </a:spcAft>
          </a:pPr>
          <a:r>
            <a:rPr lang="en-GB" sz="1400" kern="1200" dirty="0" smtClean="0">
              <a:latin typeface="+mj-lt"/>
            </a:rPr>
            <a:t> Pobal informs Grantee of any issues; these must be addressed within    </a:t>
          </a:r>
          <a:r>
            <a:rPr lang="en-GB" sz="1400" b="1" kern="1200" dirty="0" smtClean="0">
              <a:latin typeface="+mj-lt"/>
            </a:rPr>
            <a:t>10 working days</a:t>
          </a:r>
          <a:endParaRPr lang="en-US" sz="1400" b="1" kern="1200" dirty="0">
            <a:latin typeface="+mj-lt"/>
          </a:endParaRPr>
        </a:p>
      </dsp:txBody>
      <dsp:txXfrm>
        <a:off x="1368145" y="1944216"/>
        <a:ext cx="3567590" cy="831730"/>
      </dsp:txXfrm>
    </dsp:sp>
    <dsp:sp modelId="{8AEF0B0B-F8CC-47A9-8A76-535BF65DA324}">
      <dsp:nvSpPr>
        <dsp:cNvPr id="0" name=""/>
        <dsp:cNvSpPr/>
      </dsp:nvSpPr>
      <dsp:spPr>
        <a:xfrm>
          <a:off x="-199885" y="3062282"/>
          <a:ext cx="2571645" cy="557578"/>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30FA9D9-9F96-4111-8B50-08D60ABB1B64}">
      <dsp:nvSpPr>
        <dsp:cNvPr id="0" name=""/>
        <dsp:cNvSpPr/>
      </dsp:nvSpPr>
      <dsp:spPr>
        <a:xfrm>
          <a:off x="0" y="3252174"/>
          <a:ext cx="2571645" cy="557578"/>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Queries not addressed by Grantee within </a:t>
          </a:r>
          <a:r>
            <a:rPr lang="en-GB" sz="1400" b="1" kern="1200" dirty="0" smtClean="0">
              <a:latin typeface="+mj-lt"/>
            </a:rPr>
            <a:t>10 working days</a:t>
          </a:r>
          <a:endParaRPr lang="en-US" sz="1400" b="1" kern="1200" dirty="0">
            <a:latin typeface="+mj-lt"/>
          </a:endParaRPr>
        </a:p>
      </dsp:txBody>
      <dsp:txXfrm>
        <a:off x="0" y="3252174"/>
        <a:ext cx="2571645" cy="557578"/>
      </dsp:txXfrm>
    </dsp:sp>
    <dsp:sp modelId="{EE559D16-9336-4CEA-95BE-B5A600DFAF2E}">
      <dsp:nvSpPr>
        <dsp:cNvPr id="0" name=""/>
        <dsp:cNvSpPr/>
      </dsp:nvSpPr>
      <dsp:spPr>
        <a:xfrm>
          <a:off x="216017" y="4047048"/>
          <a:ext cx="2170798" cy="921507"/>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91B6B12-7E9F-43A0-B87C-CCF107A2DEB6}">
      <dsp:nvSpPr>
        <dsp:cNvPr id="0" name=""/>
        <dsp:cNvSpPr/>
      </dsp:nvSpPr>
      <dsp:spPr>
        <a:xfrm>
          <a:off x="415903" y="4236939"/>
          <a:ext cx="2170798" cy="921507"/>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Queried expenditure is rejected and cannot be reclaimed. </a:t>
          </a:r>
          <a:endParaRPr lang="en-US" sz="1400" kern="1200" dirty="0">
            <a:latin typeface="+mj-lt"/>
          </a:endParaRPr>
        </a:p>
      </dsp:txBody>
      <dsp:txXfrm>
        <a:off x="415903" y="4236939"/>
        <a:ext cx="2170798" cy="921507"/>
      </dsp:txXfrm>
    </dsp:sp>
    <dsp:sp modelId="{02E5389B-4B68-4AF0-A2DB-D591B979018C}">
      <dsp:nvSpPr>
        <dsp:cNvPr id="0" name=""/>
        <dsp:cNvSpPr/>
      </dsp:nvSpPr>
      <dsp:spPr>
        <a:xfrm>
          <a:off x="2896450" y="3065070"/>
          <a:ext cx="2942880" cy="625365"/>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B8E3A10-7021-4800-A511-A25AD1053958}">
      <dsp:nvSpPr>
        <dsp:cNvPr id="0" name=""/>
        <dsp:cNvSpPr/>
      </dsp:nvSpPr>
      <dsp:spPr>
        <a:xfrm>
          <a:off x="3096336" y="3254961"/>
          <a:ext cx="2942880" cy="625365"/>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Queries addressed by Grantee within </a:t>
          </a:r>
          <a:r>
            <a:rPr lang="en-GB" sz="1400" b="1" kern="1200" dirty="0" smtClean="0">
              <a:latin typeface="+mj-lt"/>
            </a:rPr>
            <a:t>10 working days</a:t>
          </a:r>
          <a:endParaRPr lang="en-US" sz="1400" b="1" kern="1200" dirty="0">
            <a:latin typeface="+mj-lt"/>
          </a:endParaRPr>
        </a:p>
      </dsp:txBody>
      <dsp:txXfrm>
        <a:off x="3096336" y="3254961"/>
        <a:ext cx="2942880" cy="625365"/>
      </dsp:txXfrm>
    </dsp:sp>
    <dsp:sp modelId="{504DE9C1-3CCF-4CDE-B1EE-08648E056784}">
      <dsp:nvSpPr>
        <dsp:cNvPr id="0" name=""/>
        <dsp:cNvSpPr/>
      </dsp:nvSpPr>
      <dsp:spPr>
        <a:xfrm>
          <a:off x="6317825" y="1802292"/>
          <a:ext cx="1798969" cy="833272"/>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4EA90591-75BA-4263-A05E-E0D421FAD886}">
      <dsp:nvSpPr>
        <dsp:cNvPr id="0" name=""/>
        <dsp:cNvSpPr/>
      </dsp:nvSpPr>
      <dsp:spPr>
        <a:xfrm>
          <a:off x="6517710" y="1992183"/>
          <a:ext cx="1798969" cy="833272"/>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latin typeface="+mj-lt"/>
            </a:rPr>
            <a:t>No Queries</a:t>
          </a:r>
          <a:endParaRPr lang="en-US" sz="1400" b="1" kern="1200" dirty="0">
            <a:latin typeface="+mj-lt"/>
          </a:endParaRPr>
        </a:p>
      </dsp:txBody>
      <dsp:txXfrm>
        <a:off x="6517710" y="1992183"/>
        <a:ext cx="1798969" cy="833272"/>
      </dsp:txXfrm>
    </dsp:sp>
    <dsp:sp modelId="{7A1A41C0-213A-4C8B-9B58-BB07C2B98D9A}">
      <dsp:nvSpPr>
        <dsp:cNvPr id="0" name=""/>
        <dsp:cNvSpPr/>
      </dsp:nvSpPr>
      <dsp:spPr>
        <a:xfrm>
          <a:off x="6208825" y="3770548"/>
          <a:ext cx="1798969" cy="1309219"/>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2332EADB-846B-428F-9AB7-05F37A06B2CE}">
      <dsp:nvSpPr>
        <dsp:cNvPr id="0" name=""/>
        <dsp:cNvSpPr/>
      </dsp:nvSpPr>
      <dsp:spPr>
        <a:xfrm>
          <a:off x="6408711" y="3960440"/>
          <a:ext cx="1798969" cy="1309219"/>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Verification completed, Verification Report issued and original documentation returned </a:t>
          </a:r>
          <a:endParaRPr lang="en-US" sz="1400" kern="1200" dirty="0">
            <a:latin typeface="+mj-lt"/>
          </a:endParaRPr>
        </a:p>
      </dsp:txBody>
      <dsp:txXfrm>
        <a:off x="6408711" y="3960440"/>
        <a:ext cx="1798969" cy="1309219"/>
      </dsp:txXfrm>
    </dsp:sp>
    <dsp:sp modelId="{F204292F-6056-44FD-830D-0E9A05670B64}">
      <dsp:nvSpPr>
        <dsp:cNvPr id="0" name=""/>
        <dsp:cNvSpPr/>
      </dsp:nvSpPr>
      <dsp:spPr>
        <a:xfrm>
          <a:off x="3600406" y="4335874"/>
          <a:ext cx="1798969" cy="1142345"/>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C4ACB69-6C40-4923-8652-520A7482C561}">
      <dsp:nvSpPr>
        <dsp:cNvPr id="0" name=""/>
        <dsp:cNvSpPr/>
      </dsp:nvSpPr>
      <dsp:spPr>
        <a:xfrm>
          <a:off x="3800291" y="4525766"/>
          <a:ext cx="1798969" cy="1142345"/>
        </a:xfrm>
        <a:prstGeom prst="roundRect">
          <a:avLst>
            <a:gd name="adj" fmla="val 10000"/>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smtClean="0">
              <a:latin typeface="+mj-lt"/>
            </a:rPr>
            <a:t>Payment authorised by Pobal</a:t>
          </a:r>
          <a:endParaRPr lang="en-US" sz="1400" b="0" kern="1200" dirty="0">
            <a:latin typeface="+mj-lt"/>
          </a:endParaRPr>
        </a:p>
      </dsp:txBody>
      <dsp:txXfrm>
        <a:off x="3800291" y="4525766"/>
        <a:ext cx="1798969" cy="11423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250" cy="496015"/>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sz="quarter" idx="1"/>
          </p:nvPr>
        </p:nvSpPr>
        <p:spPr>
          <a:xfrm>
            <a:off x="3777280" y="1"/>
            <a:ext cx="2890250" cy="496015"/>
          </a:xfrm>
          <a:prstGeom prst="rect">
            <a:avLst/>
          </a:prstGeom>
        </p:spPr>
        <p:txBody>
          <a:bodyPr vert="horz" lIns="91440" tIns="45720" rIns="91440" bIns="45720" rtlCol="0"/>
          <a:lstStyle>
            <a:lvl1pPr algn="r">
              <a:defRPr sz="1200"/>
            </a:lvl1pPr>
          </a:lstStyle>
          <a:p>
            <a:pPr>
              <a:defRPr/>
            </a:pPr>
            <a:fld id="{AF61FFB5-3A42-4A8B-A9B7-9017B79C9F14}" type="datetimeFigureOut">
              <a:rPr lang="en-US"/>
              <a:pPr>
                <a:defRPr/>
              </a:pPr>
              <a:t>2/6/2013</a:t>
            </a:fld>
            <a:endParaRPr lang="en-US" dirty="0"/>
          </a:p>
        </p:txBody>
      </p:sp>
      <p:sp>
        <p:nvSpPr>
          <p:cNvPr id="4" name="Footer Placeholder 3"/>
          <p:cNvSpPr>
            <a:spLocks noGrp="1"/>
          </p:cNvSpPr>
          <p:nvPr>
            <p:ph type="ftr" sz="quarter" idx="2"/>
          </p:nvPr>
        </p:nvSpPr>
        <p:spPr>
          <a:xfrm>
            <a:off x="0" y="9421090"/>
            <a:ext cx="2890250" cy="496014"/>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777280" y="9421090"/>
            <a:ext cx="2890250" cy="496014"/>
          </a:xfrm>
          <a:prstGeom prst="rect">
            <a:avLst/>
          </a:prstGeom>
        </p:spPr>
        <p:txBody>
          <a:bodyPr vert="horz" lIns="91440" tIns="45720" rIns="91440" bIns="45720" rtlCol="0" anchor="b"/>
          <a:lstStyle>
            <a:lvl1pPr algn="r">
              <a:defRPr sz="1200"/>
            </a:lvl1pPr>
          </a:lstStyle>
          <a:p>
            <a:pPr>
              <a:defRPr/>
            </a:pPr>
            <a:fld id="{01BD5179-F3E7-40A5-816E-3681DEB96326}" type="slidenum">
              <a:rPr lang="en-US"/>
              <a:pPr>
                <a:defRPr/>
              </a:pPr>
              <a:t>‹#›</a:t>
            </a:fld>
            <a:endParaRPr lang="en-US" dirty="0"/>
          </a:p>
        </p:txBody>
      </p:sp>
    </p:spTree>
    <p:extLst>
      <p:ext uri="{BB962C8B-B14F-4D97-AF65-F5344CB8AC3E}">
        <p14:creationId xmlns="" xmlns:p14="http://schemas.microsoft.com/office/powerpoint/2010/main" val="4094666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250" cy="496015"/>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777280" y="1"/>
            <a:ext cx="2890250" cy="496015"/>
          </a:xfrm>
          <a:prstGeom prst="rect">
            <a:avLst/>
          </a:prstGeom>
        </p:spPr>
        <p:txBody>
          <a:bodyPr vert="horz" lIns="91440" tIns="45720" rIns="91440" bIns="45720" rtlCol="0"/>
          <a:lstStyle>
            <a:lvl1pPr algn="r">
              <a:defRPr sz="1200"/>
            </a:lvl1pPr>
          </a:lstStyle>
          <a:p>
            <a:pPr>
              <a:defRPr/>
            </a:pPr>
            <a:fld id="{44240C87-9B91-4E35-AE48-E961D1D762DB}" type="datetimeFigureOut">
              <a:rPr lang="en-US"/>
              <a:pPr>
                <a:defRPr/>
              </a:pPr>
              <a:t>2/6/2013</a:t>
            </a:fld>
            <a:endParaRPr lang="en-US" dirty="0"/>
          </a:p>
        </p:txBody>
      </p:sp>
      <p:sp>
        <p:nvSpPr>
          <p:cNvPr id="4" name="Slide Image Placeholder 3"/>
          <p:cNvSpPr>
            <a:spLocks noGrp="1" noRot="1" noChangeAspect="1"/>
          </p:cNvSpPr>
          <p:nvPr>
            <p:ph type="sldImg" idx="2"/>
          </p:nvPr>
        </p:nvSpPr>
        <p:spPr>
          <a:xfrm>
            <a:off x="854075" y="742950"/>
            <a:ext cx="4960938" cy="37211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67221" y="4711343"/>
            <a:ext cx="5334647" cy="446413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1090"/>
            <a:ext cx="2890250" cy="496014"/>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777280" y="9421090"/>
            <a:ext cx="2890250" cy="496014"/>
          </a:xfrm>
          <a:prstGeom prst="rect">
            <a:avLst/>
          </a:prstGeom>
        </p:spPr>
        <p:txBody>
          <a:bodyPr vert="horz" lIns="91440" tIns="45720" rIns="91440" bIns="45720" rtlCol="0" anchor="b"/>
          <a:lstStyle>
            <a:lvl1pPr algn="r">
              <a:defRPr sz="1200"/>
            </a:lvl1pPr>
          </a:lstStyle>
          <a:p>
            <a:pPr>
              <a:defRPr/>
            </a:pPr>
            <a:fld id="{57FC9B07-3BCD-4BD9-B736-2DEC6425BE40}" type="slidenum">
              <a:rPr lang="en-US"/>
              <a:pPr>
                <a:defRPr/>
              </a:pPr>
              <a:t>‹#›</a:t>
            </a:fld>
            <a:endParaRPr lang="en-US" dirty="0"/>
          </a:p>
        </p:txBody>
      </p:sp>
    </p:spTree>
    <p:extLst>
      <p:ext uri="{BB962C8B-B14F-4D97-AF65-F5344CB8AC3E}">
        <p14:creationId xmlns="" xmlns:p14="http://schemas.microsoft.com/office/powerpoint/2010/main" val="14372901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78B389-3FDA-451A-AB0A-FA269DB0DF4A}"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smtClean="0"/>
              <a:t>Purpose of the training is to meet consortium staff, gain a general understanding of the requirements of managing your grant and to raise any queries that you may have. Advise that the session will take no longer than 1½ hours. </a:t>
            </a:r>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F8B75B-C411-4447-9B5E-715AA3C9BC4E}"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smtClean="0"/>
              <a:t>Only a summary, not comprehensive</a:t>
            </a: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3611D9-D476-4C38-89FB-EC40C52A3152}" type="slidenum">
              <a:rPr lang="en-US" smtClean="0"/>
              <a:pPr/>
              <a:t>5</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pPr>
              <a:defRPr/>
            </a:pPr>
            <a:fld id="{57FC9B07-3BCD-4BD9-B736-2DEC6425BE40}"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pPr>
              <a:defRPr/>
            </a:pPr>
            <a:fld id="{57FC9B07-3BCD-4BD9-B736-2DEC6425BE40}"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pPr>
              <a:defRPr/>
            </a:pPr>
            <a:fld id="{57FC9B07-3BCD-4BD9-B736-2DEC6425BE40}" type="slidenum">
              <a:rPr lang="en-US" smtClean="0"/>
              <a:pPr>
                <a:defRPr/>
              </a:pPr>
              <a:t>13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pPr>
              <a:defRPr/>
            </a:pPr>
            <a:fld id="{57FC9B07-3BCD-4BD9-B736-2DEC6425BE40}" type="slidenum">
              <a:rPr lang="en-US" smtClean="0"/>
              <a:pPr>
                <a:defRPr/>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lvl1pPr>
          </a:lstStyle>
          <a:p>
            <a:pPr>
              <a:defRPr/>
            </a:pPr>
            <a:fld id="{A817A36E-74E8-4667-B05B-87FC640A37A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FBBEE258-2F63-4D38-A659-E344139D83A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7104020-EE27-4268-BDD0-2CC12DC0EA3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3" name="Date Placeholder 9"/>
          <p:cNvSpPr>
            <a:spLocks noGrp="1"/>
          </p:cNvSpPr>
          <p:nvPr>
            <p:ph type="dt" sz="half" idx="10"/>
          </p:nvPr>
        </p:nvSpPr>
        <p:spPr/>
        <p:txBody>
          <a:bodyPr/>
          <a:lstStyle>
            <a:lvl1pPr>
              <a:defRPr/>
            </a:lvl1pPr>
          </a:lstStyle>
          <a:p>
            <a:pPr>
              <a:defRPr/>
            </a:pPr>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146A551A-7017-4BCF-934F-E3A4A41D233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ClrTx/>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F7B1B5BD-BB80-4C3B-869A-B1CC275B582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F609B19-9D47-4A51-9DB4-7211457E81E5}"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E183F577-E638-4EB6-8753-C7C59976DB6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A28B139B-D4AA-4EF2-B4EB-472A9EB9ED6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1FB4C931-5839-4A8E-A6EA-549EAEF2132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3A2BFC6A-1865-4848-920F-8844272D5BE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011D52D8-C7B6-48BF-A32A-0A7721B958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8FE3FED-1761-4DFF-9281-79BC2740DAA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27E23451-2AEF-4517-801C-1DA1833B94FD}"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dirty="0"/>
            </a:p>
          </p:txBody>
        </p:sp>
      </p:grpSp>
    </p:spTree>
  </p:cSld>
  <p:clrMap bg1="lt1" tx1="dk1" bg2="lt2" tx2="dk2" accent1="accent1" accent2="accent2" accent3="accent3" accent4="accent4" accent5="accent5" accent6="accent6" hlink="hlink" folHlink="folHlink"/>
  <p:sldLayoutIdLst>
    <p:sldLayoutId id="2147484523" r:id="rId1"/>
    <p:sldLayoutId id="2147484514" r:id="rId2"/>
    <p:sldLayoutId id="2147484524" r:id="rId3"/>
    <p:sldLayoutId id="2147484515" r:id="rId4"/>
    <p:sldLayoutId id="2147484516" r:id="rId5"/>
    <p:sldLayoutId id="2147484517" r:id="rId6"/>
    <p:sldLayoutId id="2147484518" r:id="rId7"/>
    <p:sldLayoutId id="2147484519" r:id="rId8"/>
    <p:sldLayoutId id="2147484525" r:id="rId9"/>
    <p:sldLayoutId id="2147484520" r:id="rId10"/>
    <p:sldLayoutId id="2147484521" r:id="rId11"/>
    <p:sldLayoutId id="2147484522" r:id="rId12"/>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Tx/>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5429250"/>
            <a:ext cx="9144000" cy="14287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ctrTitle"/>
          </p:nvPr>
        </p:nvSpPr>
        <p:spPr>
          <a:xfrm>
            <a:off x="642910" y="1928802"/>
            <a:ext cx="7772400" cy="928694"/>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Autofit/>
          </a:bodyPr>
          <a:lstStyle/>
          <a:p>
            <a:pPr algn="ctr" eaLnBrk="1" fontAlgn="auto" hangingPunct="1">
              <a:spcAft>
                <a:spcPts val="0"/>
              </a:spcAft>
              <a:defRPr/>
            </a:pP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5400" dirty="0" smtClean="0">
                <a:latin typeface="Arial Narrow" pitchFamily="34" charset="0"/>
              </a:rPr>
              <a:t/>
            </a:r>
            <a:br>
              <a:rPr lang="en-GB" sz="5400" dirty="0" smtClean="0">
                <a:latin typeface="Arial Narrow" pitchFamily="34" charset="0"/>
              </a:rPr>
            </a:br>
            <a:r>
              <a:rPr lang="en-GB" sz="6000" dirty="0" smtClean="0">
                <a:solidFill>
                  <a:schemeClr val="tx1"/>
                </a:solidFill>
                <a:effectLst/>
              </a:rPr>
              <a:t/>
            </a:r>
            <a:br>
              <a:rPr lang="en-GB" sz="6000" dirty="0" smtClean="0">
                <a:solidFill>
                  <a:schemeClr val="tx1"/>
                </a:solidFill>
                <a:effectLst/>
              </a:rPr>
            </a:br>
            <a:endParaRPr lang="en-US" sz="6600" dirty="0">
              <a:solidFill>
                <a:schemeClr val="tx1"/>
              </a:solidFill>
              <a:effectLst/>
            </a:endParaRPr>
          </a:p>
        </p:txBody>
      </p:sp>
      <p:sp>
        <p:nvSpPr>
          <p:cNvPr id="9220"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CC87E2A6-A985-4803-96E6-E2BF3630B076}" type="slidenum">
              <a:rPr lang="en-US"/>
              <a:pPr>
                <a:defRPr/>
              </a:pPr>
              <a:t>1</a:t>
            </a:fld>
            <a:endParaRPr lang="en-US" dirty="0"/>
          </a:p>
        </p:txBody>
      </p:sp>
      <p:pic>
        <p:nvPicPr>
          <p:cNvPr id="5127" name="Picture 10" descr="POBAL - new from Sept 08.jpg"/>
          <p:cNvPicPr>
            <a:picLocks noChangeAspect="1"/>
          </p:cNvPicPr>
          <p:nvPr/>
        </p:nvPicPr>
        <p:blipFill>
          <a:blip r:embed="rId3" cstate="print"/>
          <a:srcRect/>
          <a:stretch>
            <a:fillRect/>
          </a:stretch>
        </p:blipFill>
        <p:spPr bwMode="auto">
          <a:xfrm>
            <a:off x="6156176" y="5800725"/>
            <a:ext cx="2376264" cy="771525"/>
          </a:xfrm>
          <a:prstGeom prst="rect">
            <a:avLst/>
          </a:prstGeom>
          <a:noFill/>
          <a:ln w="9525">
            <a:noFill/>
            <a:miter lim="800000"/>
            <a:headEnd/>
            <a:tailEnd/>
          </a:ln>
        </p:spPr>
      </p:pic>
      <p:sp>
        <p:nvSpPr>
          <p:cNvPr id="3" name="Subtitle 2"/>
          <p:cNvSpPr>
            <a:spLocks noGrp="1"/>
          </p:cNvSpPr>
          <p:nvPr>
            <p:ph type="subTitle" idx="1"/>
          </p:nvPr>
        </p:nvSpPr>
        <p:spPr>
          <a:xfrm>
            <a:off x="533400" y="981075"/>
            <a:ext cx="7854950" cy="4000500"/>
          </a:xfrm>
        </p:spPr>
        <p:txBody>
          <a:bodyPr/>
          <a:lstStyle/>
          <a:p>
            <a:pPr marR="0" algn="ctr"/>
            <a:endParaRPr lang="en-GB" sz="4800" b="1" dirty="0" smtClean="0">
              <a:effectLst>
                <a:outerShdw blurRad="38100" dist="38100" dir="2700000" algn="tl">
                  <a:srgbClr val="04617B"/>
                </a:outerShdw>
              </a:effectLst>
            </a:endParaRPr>
          </a:p>
          <a:p>
            <a:pPr marR="0" algn="ctr"/>
            <a:r>
              <a:rPr lang="en-GB" sz="4800" b="1" dirty="0" smtClean="0">
                <a:effectLst>
                  <a:outerShdw blurRad="38100" dist="38100" dir="2700000" algn="tl">
                    <a:srgbClr val="04617B"/>
                  </a:outerShdw>
                </a:effectLst>
                <a:latin typeface="+mj-lt"/>
              </a:rPr>
              <a:t>FINANCIAL GUIDANCE</a:t>
            </a:r>
            <a:endParaRPr lang="en-IE" dirty="0" smtClean="0">
              <a:latin typeface="+mj-lt"/>
            </a:endParaRPr>
          </a:p>
        </p:txBody>
      </p:sp>
      <p:pic>
        <p:nvPicPr>
          <p:cNvPr id="1027" name="Picture 10" descr="image001"/>
          <p:cNvPicPr>
            <a:picLocks noChangeAspect="1" noChangeArrowheads="1"/>
          </p:cNvPicPr>
          <p:nvPr/>
        </p:nvPicPr>
        <p:blipFill>
          <a:blip r:embed="rId4" cstate="print"/>
          <a:srcRect/>
          <a:stretch>
            <a:fillRect/>
          </a:stretch>
        </p:blipFill>
        <p:spPr bwMode="auto">
          <a:xfrm>
            <a:off x="95250" y="5661248"/>
            <a:ext cx="4772025" cy="10801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1560" y="764704"/>
            <a:ext cx="8147248" cy="504057"/>
          </a:xfrm>
        </p:spPr>
        <p:txBody>
          <a:bodyPr/>
          <a:lstStyle/>
          <a:p>
            <a:pPr algn="ctr"/>
            <a:endParaRPr lang="en-IE" sz="4000" b="1" dirty="0" smtClean="0"/>
          </a:p>
        </p:txBody>
      </p:sp>
      <p:sp>
        <p:nvSpPr>
          <p:cNvPr id="3" name="Content Placeholder 2"/>
          <p:cNvSpPr>
            <a:spLocks noGrp="1"/>
          </p:cNvSpPr>
          <p:nvPr>
            <p:ph idx="1"/>
          </p:nvPr>
        </p:nvSpPr>
        <p:spPr>
          <a:xfrm>
            <a:off x="395536" y="1196752"/>
            <a:ext cx="8229600" cy="5328592"/>
          </a:xfrm>
        </p:spPr>
        <p:txBody>
          <a:bodyPr/>
          <a:lstStyle/>
          <a:p>
            <a:pPr>
              <a:buNone/>
              <a:defRPr/>
            </a:pPr>
            <a:r>
              <a:rPr lang="en-IE" sz="2400" b="1" dirty="0" smtClean="0">
                <a:latin typeface="+mj-lt"/>
                <a:cs typeface="Arial" pitchFamily="34" charset="0"/>
              </a:rPr>
              <a:t>TRAVEL &amp; SUBSISTENCE:-</a:t>
            </a:r>
            <a:endParaRPr lang="en-IE" sz="2400" dirty="0" smtClean="0">
              <a:latin typeface="Calibri" pitchFamily="34" charset="0"/>
              <a:cs typeface="Calibri" pitchFamily="34" charset="0"/>
            </a:endParaRPr>
          </a:p>
          <a:p>
            <a:pPr marL="355600" indent="-355600">
              <a:spcBef>
                <a:spcPts val="1200"/>
              </a:spcBef>
              <a:buFont typeface="Wingdings" pitchFamily="2" charset="2"/>
              <a:buChar char="Ø"/>
              <a:defRPr/>
            </a:pPr>
            <a:r>
              <a:rPr lang="en-IE" sz="2400" dirty="0">
                <a:latin typeface="Calibri" pitchFamily="34" charset="0"/>
                <a:cs typeface="Calibri" pitchFamily="34" charset="0"/>
              </a:rPr>
              <a:t>Claim forms </a:t>
            </a:r>
            <a:r>
              <a:rPr lang="en-IE" sz="2400" dirty="0" smtClean="0">
                <a:latin typeface="Calibri" pitchFamily="34" charset="0"/>
                <a:cs typeface="Calibri" pitchFamily="34" charset="0"/>
              </a:rPr>
              <a:t>signed </a:t>
            </a:r>
            <a:r>
              <a:rPr lang="en-IE" sz="2400" dirty="0">
                <a:latin typeface="Calibri" pitchFamily="34" charset="0"/>
                <a:cs typeface="Calibri" pitchFamily="34" charset="0"/>
              </a:rPr>
              <a:t>by the claimant and authorised at the appropriate </a:t>
            </a:r>
            <a:r>
              <a:rPr lang="en-IE" sz="2400" dirty="0" smtClean="0">
                <a:latin typeface="Calibri" pitchFamily="34" charset="0"/>
                <a:cs typeface="Calibri" pitchFamily="34" charset="0"/>
              </a:rPr>
              <a:t>level</a:t>
            </a:r>
            <a:r>
              <a:rPr lang="en-IE" sz="2400" dirty="0">
                <a:latin typeface="Calibri" pitchFamily="34" charset="0"/>
                <a:cs typeface="Calibri" pitchFamily="34" charset="0"/>
              </a:rPr>
              <a:t> </a:t>
            </a:r>
            <a:r>
              <a:rPr lang="en-IE" sz="2400" dirty="0" smtClean="0">
                <a:latin typeface="Calibri" pitchFamily="34" charset="0"/>
                <a:cs typeface="Calibri" pitchFamily="34" charset="0"/>
              </a:rPr>
              <a:t>to be submitted</a:t>
            </a:r>
          </a:p>
          <a:p>
            <a:pPr marL="355600" indent="-355600">
              <a:spcBef>
                <a:spcPts val="1200"/>
              </a:spcBef>
              <a:buFont typeface="Wingdings" pitchFamily="2" charset="2"/>
              <a:buChar char="Ø"/>
              <a:defRPr/>
            </a:pPr>
            <a:r>
              <a:rPr lang="en-IE" sz="2400" dirty="0">
                <a:latin typeface="Calibri" pitchFamily="34" charset="0"/>
                <a:cs typeface="Calibri" pitchFamily="34" charset="0"/>
              </a:rPr>
              <a:t>Original receipts must be submitted to support claims where relevant</a:t>
            </a:r>
            <a:r>
              <a:rPr lang="en-IE" sz="2400" dirty="0" smtClean="0">
                <a:latin typeface="Calibri" pitchFamily="34" charset="0"/>
                <a:cs typeface="Calibri" pitchFamily="34" charset="0"/>
              </a:rPr>
              <a:t>.</a:t>
            </a:r>
            <a:endParaRPr lang="en-IE" sz="2400" dirty="0">
              <a:latin typeface="Calibri" pitchFamily="34" charset="0"/>
              <a:cs typeface="Calibri" pitchFamily="34" charset="0"/>
            </a:endParaRPr>
          </a:p>
          <a:p>
            <a:pPr marL="355600" indent="-355600">
              <a:buFont typeface="Wingdings" pitchFamily="2" charset="2"/>
              <a:buChar char="Ø"/>
              <a:defRPr/>
            </a:pPr>
            <a:r>
              <a:rPr lang="en-IE" sz="2400" dirty="0" smtClean="0">
                <a:latin typeface="Calibri" pitchFamily="34" charset="0"/>
                <a:cs typeface="Calibri" pitchFamily="34" charset="0"/>
              </a:rPr>
              <a:t>Claim forms should clearly state the name of claimant, work and home base of claimant, date of travel, time of departure, time of return, purpose of travel detailing how it relates to this project.</a:t>
            </a:r>
          </a:p>
          <a:p>
            <a:pPr marL="355600" indent="-355600">
              <a:buFont typeface="Wingdings" pitchFamily="2" charset="2"/>
              <a:buChar char="Ø"/>
              <a:defRPr/>
            </a:pPr>
            <a:r>
              <a:rPr lang="en-IE" sz="2400" dirty="0">
                <a:latin typeface="Calibri" pitchFamily="34" charset="0"/>
                <a:cs typeface="Calibri" pitchFamily="34" charset="0"/>
              </a:rPr>
              <a:t>Payments must be in line with the organisation’s approved travel and subsistence policy</a:t>
            </a:r>
            <a:r>
              <a:rPr lang="en-IE" sz="2400" dirty="0" smtClean="0">
                <a:latin typeface="Calibri" pitchFamily="34" charset="0"/>
                <a:cs typeface="Calibri" pitchFamily="34" charset="0"/>
              </a:rPr>
              <a:t>.</a:t>
            </a:r>
          </a:p>
          <a:p>
            <a:pPr>
              <a:buFont typeface="Wingdings" pitchFamily="2" charset="2"/>
              <a:buChar char="Ø"/>
              <a:defRPr/>
            </a:pPr>
            <a:r>
              <a:rPr lang="en-IE" sz="2400" dirty="0" smtClean="0">
                <a:latin typeface="Calibri" pitchFamily="34" charset="0"/>
                <a:cs typeface="Calibri" pitchFamily="34" charset="0"/>
              </a:rPr>
              <a:t> When planning travel, economy &amp; efficiency should be considered at all times</a:t>
            </a:r>
            <a:r>
              <a:rPr lang="en-IE" sz="2800" dirty="0" smtClean="0">
                <a:latin typeface="Calibri" pitchFamily="34" charset="0"/>
                <a:cs typeface="Calibri" pitchFamily="34" charset="0"/>
              </a:rPr>
              <a:t>.</a:t>
            </a:r>
          </a:p>
          <a:p>
            <a:pPr>
              <a:buNone/>
              <a:defRPr/>
            </a:pPr>
            <a:endParaRPr lang="en-IE" dirty="0"/>
          </a:p>
        </p:txBody>
      </p:sp>
      <p:sp>
        <p:nvSpPr>
          <p:cNvPr id="4" name="Slide Number Placeholder 3"/>
          <p:cNvSpPr>
            <a:spLocks noGrp="1"/>
          </p:cNvSpPr>
          <p:nvPr>
            <p:ph type="sldNum" sz="quarter" idx="12"/>
          </p:nvPr>
        </p:nvSpPr>
        <p:spPr/>
        <p:txBody>
          <a:bodyPr/>
          <a:lstStyle/>
          <a:p>
            <a:pPr>
              <a:defRPr/>
            </a:pPr>
            <a:fld id="{04311C73-2BA6-4429-837C-867B71E44E4A}"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7544" y="548681"/>
            <a:ext cx="8229600" cy="576064"/>
          </a:xfrm>
        </p:spPr>
        <p:txBody>
          <a:bodyPr/>
          <a:lstStyle/>
          <a:p>
            <a:pPr algn="ctr"/>
            <a:endParaRPr lang="en-GB" sz="4000" dirty="0" smtClean="0"/>
          </a:p>
        </p:txBody>
      </p:sp>
      <p:sp>
        <p:nvSpPr>
          <p:cNvPr id="3" name="Content Placeholder 2"/>
          <p:cNvSpPr>
            <a:spLocks noGrp="1"/>
          </p:cNvSpPr>
          <p:nvPr>
            <p:ph idx="1"/>
          </p:nvPr>
        </p:nvSpPr>
        <p:spPr>
          <a:xfrm>
            <a:off x="395536" y="1052736"/>
            <a:ext cx="8229600" cy="5544616"/>
          </a:xfrm>
        </p:spPr>
        <p:txBody>
          <a:bodyPr/>
          <a:lstStyle/>
          <a:p>
            <a:pPr marL="0" indent="0" algn="just" eaLnBrk="1" hangingPunct="1">
              <a:buFont typeface="Wingdings 3" pitchFamily="18" charset="2"/>
              <a:buNone/>
              <a:defRPr/>
            </a:pPr>
            <a:r>
              <a:rPr lang="en-GB" sz="2400" b="1" dirty="0" smtClean="0">
                <a:latin typeface="Calibri" pitchFamily="34" charset="0"/>
              </a:rPr>
              <a:t>OVERHEADS :-</a:t>
            </a:r>
          </a:p>
          <a:p>
            <a:pPr marL="355600" indent="-355600" algn="just" eaLnBrk="1" hangingPunct="1">
              <a:buFont typeface="Wingdings" pitchFamily="2" charset="2"/>
              <a:buChar char="Ø"/>
              <a:defRPr/>
            </a:pPr>
            <a:r>
              <a:rPr lang="en-GB" sz="2400" dirty="0" smtClean="0">
                <a:latin typeface="Calibri" pitchFamily="34" charset="0"/>
              </a:rPr>
              <a:t>Only costs </a:t>
            </a:r>
            <a:r>
              <a:rPr lang="en-GB" sz="2400" u="sng" dirty="0" smtClean="0">
                <a:latin typeface="Calibri" pitchFamily="34" charset="0"/>
              </a:rPr>
              <a:t>directly</a:t>
            </a:r>
            <a:r>
              <a:rPr lang="en-GB" sz="2400" dirty="0" smtClean="0">
                <a:latin typeface="Calibri" pitchFamily="34" charset="0"/>
              </a:rPr>
              <a:t> related to project activity are eligible eg. mobile phone or direct telephone lines. </a:t>
            </a:r>
          </a:p>
          <a:p>
            <a:pPr marL="355600" indent="-355600" algn="just" eaLnBrk="1" hangingPunct="1">
              <a:buFont typeface="Wingdings" pitchFamily="2" charset="2"/>
              <a:buChar char="Ø"/>
              <a:defRPr/>
            </a:pPr>
            <a:r>
              <a:rPr lang="en-GB" sz="2400" dirty="0" smtClean="0">
                <a:latin typeface="Calibri" pitchFamily="34" charset="0"/>
              </a:rPr>
              <a:t>Apportioned costs are not eligible. </a:t>
            </a:r>
          </a:p>
          <a:p>
            <a:pPr algn="just" eaLnBrk="1" hangingPunct="1">
              <a:spcAft>
                <a:spcPts val="1200"/>
              </a:spcAft>
              <a:buNone/>
              <a:defRPr/>
            </a:pPr>
            <a:endParaRPr lang="en-GB" sz="2400" b="1" dirty="0" smtClean="0">
              <a:latin typeface="Calibri" pitchFamily="34" charset="0"/>
            </a:endParaRPr>
          </a:p>
          <a:p>
            <a:pPr algn="just" eaLnBrk="1" hangingPunct="1">
              <a:spcAft>
                <a:spcPts val="1200"/>
              </a:spcAft>
              <a:buNone/>
              <a:defRPr/>
            </a:pPr>
            <a:r>
              <a:rPr lang="en-GB" sz="2400" b="1" dirty="0" smtClean="0">
                <a:latin typeface="Calibri" pitchFamily="34" charset="0"/>
              </a:rPr>
              <a:t>EQUIPMENT:-</a:t>
            </a:r>
          </a:p>
          <a:p>
            <a:pPr marL="355600" indent="-355600" algn="just" eaLnBrk="1" hangingPunct="1">
              <a:spcAft>
                <a:spcPts val="1200"/>
              </a:spcAft>
              <a:buFont typeface="Wingdings" pitchFamily="2" charset="2"/>
              <a:buChar char="Ø"/>
              <a:defRPr/>
            </a:pPr>
            <a:r>
              <a:rPr lang="en-GB" sz="2400" dirty="0" smtClean="0">
                <a:latin typeface="Calibri" pitchFamily="34" charset="0"/>
              </a:rPr>
              <a:t>Equipment costs under the Disability Activation Project must not exceed €1,000 (including VAT) per single item.</a:t>
            </a:r>
          </a:p>
          <a:p>
            <a:pPr marL="355600" indent="-355600" algn="just" eaLnBrk="1" hangingPunct="1">
              <a:buFont typeface="Wingdings" pitchFamily="2" charset="2"/>
              <a:buChar char="Ø"/>
              <a:defRPr/>
            </a:pPr>
            <a:r>
              <a:rPr lang="en-GB" sz="2400" dirty="0" smtClean="0">
                <a:latin typeface="Calibri" pitchFamily="34" charset="0"/>
              </a:rPr>
              <a:t> Maintain an asset register which details the following:-</a:t>
            </a:r>
          </a:p>
          <a:p>
            <a:pPr marL="971550" indent="-342900" algn="just" eaLnBrk="1" hangingPunct="1">
              <a:buFont typeface="Wingdings" pitchFamily="2" charset="2"/>
              <a:buChar char="§"/>
              <a:defRPr/>
            </a:pPr>
            <a:r>
              <a:rPr lang="en-GB" sz="2400" dirty="0" smtClean="0">
                <a:latin typeface="Calibri" pitchFamily="34" charset="0"/>
              </a:rPr>
              <a:t>Type of Asset</a:t>
            </a:r>
          </a:p>
          <a:p>
            <a:pPr marL="971550" indent="-342900" algn="just" eaLnBrk="1" hangingPunct="1">
              <a:buFont typeface="Wingdings" pitchFamily="2" charset="2"/>
              <a:buChar char="§"/>
              <a:defRPr/>
            </a:pPr>
            <a:r>
              <a:rPr lang="en-GB" sz="2400" dirty="0" smtClean="0">
                <a:latin typeface="Calibri" pitchFamily="34" charset="0"/>
              </a:rPr>
              <a:t>Serial Number (if applicable)</a:t>
            </a:r>
          </a:p>
          <a:p>
            <a:pPr marL="971550" indent="-342900" algn="just" eaLnBrk="1" hangingPunct="1">
              <a:buFont typeface="Wingdings" pitchFamily="2" charset="2"/>
              <a:buChar char="§"/>
              <a:defRPr/>
            </a:pPr>
            <a:r>
              <a:rPr lang="en-GB" sz="2400" dirty="0" smtClean="0">
                <a:latin typeface="Calibri" pitchFamily="34" charset="0"/>
              </a:rPr>
              <a:t>Location of Asset</a:t>
            </a:r>
          </a:p>
          <a:p>
            <a:pPr algn="just" eaLnBrk="1" hangingPunct="1">
              <a:buFont typeface="Wingdings" pitchFamily="2" charset="2"/>
              <a:buChar char="Ø"/>
              <a:defRPr/>
            </a:pPr>
            <a:endParaRPr lang="en-GB" sz="2400" dirty="0" smtClean="0">
              <a:latin typeface="Calibri" pitchFamily="34" charset="0"/>
            </a:endParaRPr>
          </a:p>
          <a:p>
            <a:pPr algn="just" eaLnBrk="1" hangingPunct="1">
              <a:buFont typeface="Wingdings" pitchFamily="2" charset="2"/>
              <a:buChar char="Ø"/>
              <a:defRPr/>
            </a:pPr>
            <a:endParaRPr lang="en-IE" dirty="0"/>
          </a:p>
        </p:txBody>
      </p:sp>
      <p:sp>
        <p:nvSpPr>
          <p:cNvPr id="4" name="Slide Number Placeholder 3"/>
          <p:cNvSpPr>
            <a:spLocks noGrp="1"/>
          </p:cNvSpPr>
          <p:nvPr>
            <p:ph type="sldNum" sz="quarter" idx="12"/>
          </p:nvPr>
        </p:nvSpPr>
        <p:spPr/>
        <p:txBody>
          <a:bodyPr/>
          <a:lstStyle/>
          <a:p>
            <a:pPr>
              <a:defRPr/>
            </a:pPr>
            <a:fld id="{0079F2CD-A515-43D3-BB97-EB5AA3B396F3}"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764704"/>
            <a:ext cx="8229600" cy="5920159"/>
          </a:xfrm>
        </p:spPr>
        <p:txBody>
          <a:bodyPr/>
          <a:lstStyle/>
          <a:p>
            <a:pPr algn="just" eaLnBrk="1" hangingPunct="1">
              <a:spcBef>
                <a:spcPts val="600"/>
              </a:spcBef>
              <a:buNone/>
              <a:defRPr/>
            </a:pPr>
            <a:r>
              <a:rPr lang="en-GB" sz="2400" b="1" dirty="0" smtClean="0">
                <a:latin typeface="Calibri" pitchFamily="34" charset="0"/>
              </a:rPr>
              <a:t>PUBLICITY COSTS:-</a:t>
            </a:r>
          </a:p>
          <a:p>
            <a:pPr marL="355600" indent="-355600" eaLnBrk="1" hangingPunct="1">
              <a:spcBef>
                <a:spcPts val="600"/>
              </a:spcBef>
              <a:buFont typeface="Wingdings" pitchFamily="2" charset="2"/>
              <a:buChar char="Ø"/>
              <a:defRPr/>
            </a:pPr>
            <a:r>
              <a:rPr lang="en-GB" sz="2400" dirty="0" smtClean="0">
                <a:latin typeface="Calibri" pitchFamily="34" charset="0"/>
              </a:rPr>
              <a:t>Financial support received by you is </a:t>
            </a:r>
            <a:r>
              <a:rPr lang="en-GB" sz="2400" u="sng" dirty="0" smtClean="0">
                <a:latin typeface="Calibri" pitchFamily="34" charset="0"/>
              </a:rPr>
              <a:t>fully and clearly </a:t>
            </a:r>
            <a:r>
              <a:rPr lang="en-GB" sz="2400" dirty="0" smtClean="0">
                <a:latin typeface="Calibri" pitchFamily="34" charset="0"/>
              </a:rPr>
              <a:t>acknowledged in </a:t>
            </a:r>
            <a:r>
              <a:rPr lang="en-GB" sz="2400" u="sng" dirty="0" smtClean="0">
                <a:latin typeface="Calibri" pitchFamily="34" charset="0"/>
              </a:rPr>
              <a:t>all</a:t>
            </a:r>
            <a:r>
              <a:rPr lang="en-GB" sz="2400" dirty="0" smtClean="0">
                <a:latin typeface="Calibri" pitchFamily="34" charset="0"/>
              </a:rPr>
              <a:t> aspects of publicity &amp; promotion.</a:t>
            </a:r>
          </a:p>
          <a:p>
            <a:pPr marL="355600" indent="-355600" eaLnBrk="1" hangingPunct="1">
              <a:spcBef>
                <a:spcPts val="600"/>
              </a:spcBef>
              <a:buFont typeface="Wingdings" pitchFamily="2" charset="2"/>
              <a:buChar char="Ø"/>
              <a:defRPr/>
            </a:pPr>
            <a:r>
              <a:rPr lang="en-GB" sz="2400" dirty="0" smtClean="0">
                <a:latin typeface="Calibri" pitchFamily="34" charset="0"/>
              </a:rPr>
              <a:t>All publicity documents must contain the appropriate logos etc for the cost to be eligible.</a:t>
            </a:r>
          </a:p>
          <a:p>
            <a:pPr marL="355600" indent="-355600" eaLnBrk="1" hangingPunct="1">
              <a:spcBef>
                <a:spcPts val="600"/>
              </a:spcBef>
              <a:buFont typeface="Wingdings" pitchFamily="2" charset="2"/>
              <a:buChar char="Ø"/>
              <a:defRPr/>
            </a:pPr>
            <a:r>
              <a:rPr lang="en-GB" sz="2400" dirty="0" smtClean="0">
                <a:latin typeface="Calibri" pitchFamily="34" charset="0"/>
              </a:rPr>
              <a:t>A sample of publicity material must be submitted with expenditure claims to support costs claimed</a:t>
            </a:r>
          </a:p>
          <a:p>
            <a:pPr marL="355600" indent="-355600" eaLnBrk="1" hangingPunct="1">
              <a:spcBef>
                <a:spcPts val="600"/>
              </a:spcBef>
              <a:buFont typeface="Wingdings" pitchFamily="2" charset="2"/>
              <a:buChar char="Ø"/>
              <a:defRPr/>
            </a:pPr>
            <a:r>
              <a:rPr lang="en-GB" sz="2400" dirty="0" smtClean="0">
                <a:latin typeface="Calibri" pitchFamily="34" charset="0"/>
              </a:rPr>
              <a:t>Failure to adhere to the publicity regulations will result in part (or all) of the publicity related expenditure being deemed ineligible for funding. EU = zero tolerance. </a:t>
            </a:r>
          </a:p>
          <a:p>
            <a:pPr algn="just" eaLnBrk="1" hangingPunct="1">
              <a:spcBef>
                <a:spcPts val="1800"/>
              </a:spcBef>
              <a:buNone/>
              <a:defRPr/>
            </a:pPr>
            <a:endParaRPr lang="en-GB" sz="1600" b="1" dirty="0" smtClean="0">
              <a:latin typeface="Calibri" pitchFamily="34" charset="0"/>
            </a:endParaRPr>
          </a:p>
          <a:p>
            <a:pPr algn="just" eaLnBrk="1" hangingPunct="1">
              <a:spcBef>
                <a:spcPts val="1800"/>
              </a:spcBef>
              <a:buNone/>
              <a:defRPr/>
            </a:pPr>
            <a:r>
              <a:rPr lang="en-GB" sz="1600" b="1" dirty="0" smtClean="0">
                <a:latin typeface="Calibri" pitchFamily="34" charset="0"/>
              </a:rPr>
              <a:t>	(Refer to Appendix 3 of the Guidance Notes for Grantees – European Social Fund Information &amp; Publicity Guidelines.) </a:t>
            </a:r>
          </a:p>
          <a:p>
            <a:pPr marL="0" indent="0">
              <a:buFont typeface="Wingdings" pitchFamily="2" charset="2"/>
              <a:buChar char="Ø"/>
              <a:defRPr/>
            </a:pPr>
            <a:endParaRPr lang="en-IE" dirty="0"/>
          </a:p>
        </p:txBody>
      </p:sp>
      <p:sp>
        <p:nvSpPr>
          <p:cNvPr id="4" name="Slide Number Placeholder 3"/>
          <p:cNvSpPr>
            <a:spLocks noGrp="1"/>
          </p:cNvSpPr>
          <p:nvPr>
            <p:ph type="sldNum" sz="quarter" idx="12"/>
          </p:nvPr>
        </p:nvSpPr>
        <p:spPr/>
        <p:txBody>
          <a:bodyPr/>
          <a:lstStyle/>
          <a:p>
            <a:pPr>
              <a:defRPr/>
            </a:pPr>
            <a:fld id="{1AD8A0D0-555A-4FD2-9B40-3A9B301EB134}"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A2BFC6A-1865-4848-920F-8844272D5BEE}" type="slidenum">
              <a:rPr lang="en-US" smtClean="0"/>
              <a:pPr>
                <a:defRPr/>
              </a:pPr>
              <a:t>13</a:t>
            </a:fld>
            <a:endParaRPr lang="en-US" dirty="0"/>
          </a:p>
        </p:txBody>
      </p:sp>
      <p:sp>
        <p:nvSpPr>
          <p:cNvPr id="6" name="Rectangle 5"/>
          <p:cNvSpPr/>
          <p:nvPr/>
        </p:nvSpPr>
        <p:spPr>
          <a:xfrm>
            <a:off x="611560" y="1124744"/>
            <a:ext cx="8064896" cy="5601533"/>
          </a:xfrm>
          <a:prstGeom prst="rect">
            <a:avLst/>
          </a:prstGeom>
        </p:spPr>
        <p:txBody>
          <a:bodyPr wrap="square">
            <a:spAutoFit/>
          </a:bodyPr>
          <a:lstStyle/>
          <a:p>
            <a:pPr>
              <a:spcBef>
                <a:spcPts val="600"/>
              </a:spcBef>
              <a:spcAft>
                <a:spcPts val="0"/>
              </a:spcAft>
              <a:buNone/>
              <a:defRPr/>
            </a:pPr>
            <a:r>
              <a:rPr lang="en-IE" sz="2400" b="1" dirty="0" smtClean="0">
                <a:latin typeface="+mj-lt"/>
                <a:cs typeface="Arial" pitchFamily="34" charset="0"/>
              </a:rPr>
              <a:t>PROGRAMME COSTS:-</a:t>
            </a:r>
          </a:p>
          <a:p>
            <a:pPr>
              <a:spcBef>
                <a:spcPts val="600"/>
              </a:spcBef>
              <a:spcAft>
                <a:spcPts val="0"/>
              </a:spcAft>
              <a:buNone/>
              <a:defRPr/>
            </a:pPr>
            <a:r>
              <a:rPr lang="en-IE" sz="2400" dirty="0" smtClean="0">
                <a:latin typeface="+mj-lt"/>
                <a:cs typeface="Arial" pitchFamily="34" charset="0"/>
              </a:rPr>
              <a:t>These are costs that arise directly from the delivery of the project and are detailed in the Budget Details in Section 2.3 of the Grant Agreement</a:t>
            </a:r>
          </a:p>
          <a:p>
            <a:pPr>
              <a:spcBef>
                <a:spcPts val="600"/>
              </a:spcBef>
              <a:spcAft>
                <a:spcPts val="0"/>
              </a:spcAft>
              <a:buNone/>
              <a:defRPr/>
            </a:pPr>
            <a:endParaRPr lang="en-IE" sz="1600" dirty="0" smtClean="0">
              <a:latin typeface="+mj-lt"/>
              <a:cs typeface="Arial" pitchFamily="34" charset="0"/>
            </a:endParaRPr>
          </a:p>
          <a:p>
            <a:pPr>
              <a:spcBef>
                <a:spcPts val="600"/>
              </a:spcBef>
              <a:spcAft>
                <a:spcPts val="0"/>
              </a:spcAft>
              <a:buNone/>
              <a:defRPr/>
            </a:pPr>
            <a:r>
              <a:rPr lang="en-IE" sz="2400" dirty="0" smtClean="0">
                <a:latin typeface="+mj-lt"/>
                <a:cs typeface="Arial" pitchFamily="34" charset="0"/>
              </a:rPr>
              <a:t>In the event of hospitality costs being incurred the following should be noted:-</a:t>
            </a:r>
          </a:p>
          <a:p>
            <a:pPr marL="355600" indent="-355600">
              <a:spcBef>
                <a:spcPts val="600"/>
              </a:spcBef>
              <a:spcAft>
                <a:spcPts val="0"/>
              </a:spcAft>
              <a:buFont typeface="Wingdings" pitchFamily="2" charset="2"/>
              <a:buChar char="Ø"/>
              <a:defRPr/>
            </a:pPr>
            <a:r>
              <a:rPr lang="en-IE" sz="2400" dirty="0" smtClean="0">
                <a:latin typeface="+mj-lt"/>
                <a:cs typeface="Arial" pitchFamily="34" charset="0"/>
              </a:rPr>
              <a:t> They must be directly relevant to the project objectives.</a:t>
            </a:r>
          </a:p>
          <a:p>
            <a:pPr marL="355600" indent="-355600">
              <a:spcBef>
                <a:spcPts val="600"/>
              </a:spcBef>
              <a:spcAft>
                <a:spcPts val="0"/>
              </a:spcAft>
              <a:buFont typeface="Wingdings" pitchFamily="2" charset="2"/>
              <a:buChar char="Ø"/>
              <a:defRPr/>
            </a:pPr>
            <a:r>
              <a:rPr lang="en-IE" sz="2400" dirty="0" smtClean="0">
                <a:latin typeface="+mj-lt"/>
                <a:cs typeface="Arial" pitchFamily="34" charset="0"/>
              </a:rPr>
              <a:t>The level of hospitality should not be lavish or ostentatious, with cost-effectiveness key.</a:t>
            </a:r>
          </a:p>
          <a:p>
            <a:pPr marL="355600" indent="-355600">
              <a:spcBef>
                <a:spcPts val="600"/>
              </a:spcBef>
              <a:spcAft>
                <a:spcPts val="0"/>
              </a:spcAft>
              <a:buFont typeface="Wingdings" pitchFamily="2" charset="2"/>
              <a:buChar char="Ø"/>
              <a:defRPr/>
            </a:pPr>
            <a:r>
              <a:rPr lang="en-IE" sz="2400" dirty="0" smtClean="0">
                <a:latin typeface="+mj-lt"/>
                <a:cs typeface="Arial" pitchFamily="34" charset="0"/>
              </a:rPr>
              <a:t>The following documentation </a:t>
            </a:r>
            <a:r>
              <a:rPr lang="en-IE" sz="2400" b="1" dirty="0" smtClean="0">
                <a:latin typeface="+mj-lt"/>
                <a:cs typeface="Arial" pitchFamily="34" charset="0"/>
              </a:rPr>
              <a:t>MUST</a:t>
            </a:r>
            <a:r>
              <a:rPr lang="en-IE" sz="2400" dirty="0" smtClean="0">
                <a:latin typeface="+mj-lt"/>
                <a:cs typeface="Arial" pitchFamily="34" charset="0"/>
              </a:rPr>
              <a:t> be available to support hospitality costs:-</a:t>
            </a:r>
          </a:p>
          <a:p>
            <a:pPr marL="812800" indent="-279400">
              <a:spcBef>
                <a:spcPts val="0"/>
              </a:spcBef>
              <a:spcAft>
                <a:spcPts val="0"/>
              </a:spcAft>
              <a:buFont typeface="Wingdings" pitchFamily="2" charset="2"/>
              <a:buChar char="§"/>
              <a:defRPr/>
            </a:pPr>
            <a:r>
              <a:rPr lang="en-IE" sz="2400" dirty="0" smtClean="0">
                <a:latin typeface="+mj-lt"/>
                <a:cs typeface="Arial" pitchFamily="34" charset="0"/>
              </a:rPr>
              <a:t>List of attendees (sign in sheet)</a:t>
            </a:r>
          </a:p>
          <a:p>
            <a:pPr marL="812800" indent="-279400">
              <a:spcBef>
                <a:spcPts val="0"/>
              </a:spcBef>
              <a:spcAft>
                <a:spcPts val="0"/>
              </a:spcAft>
              <a:buFont typeface="Wingdings" pitchFamily="2" charset="2"/>
              <a:buChar char="§"/>
              <a:defRPr/>
            </a:pPr>
            <a:r>
              <a:rPr lang="en-IE" sz="2400" dirty="0" smtClean="0">
                <a:latin typeface="+mj-lt"/>
                <a:cs typeface="Arial" pitchFamily="34" charset="0"/>
              </a:rPr>
              <a:t>Details of the purpose of the event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A2BFC6A-1865-4848-920F-8844272D5BEE}" type="slidenum">
              <a:rPr lang="en-US" smtClean="0"/>
              <a:pPr>
                <a:defRPr/>
              </a:pPr>
              <a:t>14</a:t>
            </a:fld>
            <a:endParaRPr lang="en-US" dirty="0"/>
          </a:p>
        </p:txBody>
      </p:sp>
      <p:sp>
        <p:nvSpPr>
          <p:cNvPr id="3" name="Rectangle 2"/>
          <p:cNvSpPr/>
          <p:nvPr/>
        </p:nvSpPr>
        <p:spPr>
          <a:xfrm>
            <a:off x="1859084" y="620688"/>
            <a:ext cx="5573962" cy="707886"/>
          </a:xfrm>
          <a:prstGeom prst="rect">
            <a:avLst/>
          </a:prstGeom>
        </p:spPr>
        <p:txBody>
          <a:bodyPr wrap="none">
            <a:spAutoFit/>
          </a:bodyPr>
          <a:lstStyle/>
          <a:p>
            <a:pPr algn="ctr"/>
            <a:r>
              <a:rPr lang="en-GB" sz="4000" b="1" dirty="0" smtClean="0">
                <a:solidFill>
                  <a:schemeClr val="accent2">
                    <a:lumMod val="50000"/>
                  </a:schemeClr>
                </a:solidFill>
                <a:latin typeface="+mj-lt"/>
              </a:rPr>
              <a:t>INELIGIBLE EXPENDITURE</a:t>
            </a:r>
            <a:endParaRPr lang="en-IE" sz="4000" dirty="0">
              <a:solidFill>
                <a:schemeClr val="accent2">
                  <a:lumMod val="50000"/>
                </a:schemeClr>
              </a:solidFill>
              <a:latin typeface="+mj-lt"/>
            </a:endParaRPr>
          </a:p>
        </p:txBody>
      </p:sp>
      <p:sp>
        <p:nvSpPr>
          <p:cNvPr id="4" name="Rectangle 3"/>
          <p:cNvSpPr/>
          <p:nvPr/>
        </p:nvSpPr>
        <p:spPr>
          <a:xfrm>
            <a:off x="611560" y="1340768"/>
            <a:ext cx="8064896" cy="5386090"/>
          </a:xfrm>
          <a:prstGeom prst="rect">
            <a:avLst/>
          </a:prstGeom>
        </p:spPr>
        <p:txBody>
          <a:bodyPr wrap="square">
            <a:spAutoFit/>
          </a:bodyPr>
          <a:lstStyle/>
          <a:p>
            <a:pPr>
              <a:spcBef>
                <a:spcPts val="600"/>
              </a:spcBef>
              <a:spcAft>
                <a:spcPts val="0"/>
              </a:spcAft>
              <a:buNone/>
              <a:defRPr/>
            </a:pPr>
            <a:r>
              <a:rPr lang="en-IE" sz="2400" dirty="0" smtClean="0">
                <a:latin typeface="+mj-lt"/>
                <a:cs typeface="Arial" pitchFamily="34" charset="0"/>
              </a:rPr>
              <a:t>The following costs are not eligible for funding under ESF:-</a:t>
            </a:r>
          </a:p>
          <a:p>
            <a:pPr marL="355600" indent="-355600" algn="just" eaLnBrk="1" hangingPunct="1">
              <a:spcAft>
                <a:spcPts val="1200"/>
              </a:spcAft>
              <a:buFont typeface="Wingdings" pitchFamily="2" charset="2"/>
              <a:buChar char="Ø"/>
              <a:defRPr/>
            </a:pPr>
            <a:r>
              <a:rPr lang="en-GB" sz="2400" dirty="0" smtClean="0">
                <a:latin typeface="Calibri" pitchFamily="34" charset="0"/>
              </a:rPr>
              <a:t>Equipment costs exceeding more than €1,000 (including VAT) per single item.</a:t>
            </a:r>
          </a:p>
          <a:p>
            <a:pPr marL="355600" indent="-355600" algn="just" eaLnBrk="1" hangingPunct="1">
              <a:spcAft>
                <a:spcPts val="1200"/>
              </a:spcAft>
              <a:buFont typeface="Wingdings" pitchFamily="2" charset="2"/>
              <a:buChar char="Ø"/>
              <a:defRPr/>
            </a:pPr>
            <a:r>
              <a:rPr lang="en-GB" sz="2400" dirty="0" smtClean="0">
                <a:latin typeface="Calibri" pitchFamily="34" charset="0"/>
              </a:rPr>
              <a:t>Apportionment of Overheads</a:t>
            </a:r>
          </a:p>
          <a:p>
            <a:pPr marL="355600" indent="-355600" algn="just" eaLnBrk="1" hangingPunct="1">
              <a:spcAft>
                <a:spcPts val="1200"/>
              </a:spcAft>
              <a:buFont typeface="Wingdings" pitchFamily="2" charset="2"/>
              <a:buChar char="Ø"/>
              <a:defRPr/>
            </a:pPr>
            <a:r>
              <a:rPr lang="en-GB" sz="2400" dirty="0" smtClean="0">
                <a:latin typeface="Calibri" pitchFamily="34" charset="0"/>
              </a:rPr>
              <a:t>Bank interest payable, referral charges, litigation fees</a:t>
            </a:r>
          </a:p>
          <a:p>
            <a:pPr marL="355600" indent="-355600" algn="just" eaLnBrk="1" hangingPunct="1">
              <a:spcAft>
                <a:spcPts val="1200"/>
              </a:spcAft>
              <a:buFont typeface="Wingdings" pitchFamily="2" charset="2"/>
              <a:buChar char="Ø"/>
              <a:defRPr/>
            </a:pPr>
            <a:r>
              <a:rPr lang="en-GB" sz="2400" dirty="0" smtClean="0">
                <a:latin typeface="Calibri" pitchFamily="34" charset="0"/>
              </a:rPr>
              <a:t>Recoverable VAT</a:t>
            </a:r>
          </a:p>
          <a:p>
            <a:pPr marL="355600" indent="-355600" algn="just" eaLnBrk="1" hangingPunct="1">
              <a:spcAft>
                <a:spcPts val="1200"/>
              </a:spcAft>
              <a:buFont typeface="Wingdings" pitchFamily="2" charset="2"/>
              <a:buChar char="Ø"/>
              <a:defRPr/>
            </a:pPr>
            <a:r>
              <a:rPr lang="en-GB" sz="2400" dirty="0" smtClean="0">
                <a:latin typeface="Calibri" pitchFamily="34" charset="0"/>
              </a:rPr>
              <a:t>Fines and penalties</a:t>
            </a:r>
          </a:p>
          <a:p>
            <a:pPr marL="355600" indent="-355600" algn="just" eaLnBrk="1" hangingPunct="1">
              <a:spcAft>
                <a:spcPts val="1200"/>
              </a:spcAft>
              <a:buFont typeface="Wingdings" pitchFamily="2" charset="2"/>
              <a:buChar char="Ø"/>
              <a:defRPr/>
            </a:pPr>
            <a:r>
              <a:rPr lang="en-GB" sz="2400" dirty="0" smtClean="0">
                <a:latin typeface="Calibri" pitchFamily="34" charset="0"/>
              </a:rPr>
              <a:t>Costs resulting from the deferral of payments to creditors</a:t>
            </a:r>
          </a:p>
          <a:p>
            <a:pPr marL="355600" indent="-355600" algn="just" eaLnBrk="1" hangingPunct="1">
              <a:spcAft>
                <a:spcPts val="1200"/>
              </a:spcAft>
              <a:buFont typeface="Wingdings" pitchFamily="2" charset="2"/>
              <a:buChar char="Ø"/>
              <a:defRPr/>
            </a:pPr>
            <a:r>
              <a:rPr lang="en-GB" sz="2400" dirty="0" smtClean="0">
                <a:latin typeface="Calibri" pitchFamily="34" charset="0"/>
              </a:rPr>
              <a:t>Depreciation</a:t>
            </a:r>
          </a:p>
          <a:p>
            <a:pPr marL="355600" indent="-355600" algn="just" eaLnBrk="1" hangingPunct="1">
              <a:spcAft>
                <a:spcPts val="1200"/>
              </a:spcAft>
              <a:buFont typeface="Wingdings" pitchFamily="2" charset="2"/>
              <a:buChar char="Ø"/>
              <a:defRPr/>
            </a:pPr>
            <a:r>
              <a:rPr lang="en-GB" sz="2400" dirty="0" smtClean="0">
                <a:latin typeface="Calibri" pitchFamily="34" charset="0"/>
              </a:rPr>
              <a:t>In kind Contributions</a:t>
            </a:r>
          </a:p>
          <a:p>
            <a:pPr marL="355600" indent="-355600" algn="just" eaLnBrk="1" hangingPunct="1">
              <a:spcAft>
                <a:spcPts val="1200"/>
              </a:spcAft>
              <a:buFont typeface="Wingdings" pitchFamily="2" charset="2"/>
              <a:buChar char="Ø"/>
              <a:defRPr/>
            </a:pPr>
            <a:r>
              <a:rPr lang="en-GB" sz="2400" dirty="0" smtClean="0">
                <a:latin typeface="Calibri" pitchFamily="34" charset="0"/>
              </a:rPr>
              <a:t>Sub-contracting costs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4000" b="1" dirty="0" smtClean="0">
                <a:solidFill>
                  <a:schemeClr val="accent2">
                    <a:lumMod val="50000"/>
                  </a:schemeClr>
                </a:solidFill>
              </a:rPr>
              <a:t>REVENUE/INCOME/RECEIPTS</a:t>
            </a:r>
            <a:endParaRPr lang="en-IE" sz="4000" dirty="0">
              <a:solidFill>
                <a:schemeClr val="accent2">
                  <a:lumMod val="50000"/>
                </a:schemeClr>
              </a:solidFill>
            </a:endParaRPr>
          </a:p>
        </p:txBody>
      </p:sp>
      <p:sp>
        <p:nvSpPr>
          <p:cNvPr id="3" name="Content Placeholder 2"/>
          <p:cNvSpPr>
            <a:spLocks noGrp="1"/>
          </p:cNvSpPr>
          <p:nvPr>
            <p:ph idx="1"/>
          </p:nvPr>
        </p:nvSpPr>
        <p:spPr/>
        <p:txBody>
          <a:bodyPr/>
          <a:lstStyle/>
          <a:p>
            <a:pPr marL="177800" indent="0">
              <a:buNone/>
            </a:pPr>
            <a:r>
              <a:rPr lang="en-IE" sz="2400" dirty="0" smtClean="0">
                <a:latin typeface="+mj-lt"/>
              </a:rPr>
              <a:t>As a general rule any revenue / income / receipts generated from an EU co-financed operation must be deducted from the eligible expenditure of the operation.  </a:t>
            </a:r>
            <a:endParaRPr lang="en-IE" sz="2400" dirty="0">
              <a:latin typeface="+mj-lt"/>
            </a:endParaRPr>
          </a:p>
        </p:txBody>
      </p:sp>
      <p:sp>
        <p:nvSpPr>
          <p:cNvPr id="4" name="Slide Number Placeholder 3"/>
          <p:cNvSpPr>
            <a:spLocks noGrp="1"/>
          </p:cNvSpPr>
          <p:nvPr>
            <p:ph type="sldNum" sz="quarter" idx="12"/>
          </p:nvPr>
        </p:nvSpPr>
        <p:spPr/>
        <p:txBody>
          <a:bodyPr/>
          <a:lstStyle/>
          <a:p>
            <a:pPr>
              <a:defRPr/>
            </a:pPr>
            <a:fld id="{F7B1B5BD-BB80-4C3B-869A-B1CC275B5824}"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305800" cy="578328"/>
          </a:xfrm>
        </p:spPr>
        <p:txBody>
          <a:bodyPr>
            <a:noAutofit/>
          </a:bodyPr>
          <a:lstStyle/>
          <a:p>
            <a:pPr algn="ctr"/>
            <a:r>
              <a:rPr lang="en-IE" sz="4000" b="1" dirty="0" smtClean="0"/>
              <a:t>PROCUREMENT &amp; TENDERING</a:t>
            </a:r>
            <a:endParaRPr lang="en-IE" sz="4000" b="1" dirty="0"/>
          </a:p>
        </p:txBody>
      </p:sp>
      <p:sp>
        <p:nvSpPr>
          <p:cNvPr id="3" name="Slide Number Placeholder 2"/>
          <p:cNvSpPr>
            <a:spLocks noGrp="1"/>
          </p:cNvSpPr>
          <p:nvPr>
            <p:ph type="sldNum" sz="quarter" idx="12"/>
          </p:nvPr>
        </p:nvSpPr>
        <p:spPr/>
        <p:txBody>
          <a:bodyPr/>
          <a:lstStyle/>
          <a:p>
            <a:pPr>
              <a:defRPr/>
            </a:pPr>
            <a:fld id="{1FB4C931-5839-4A8E-A6EA-549EAEF2132B}" type="slidenum">
              <a:rPr lang="en-US" smtClean="0"/>
              <a:pPr>
                <a:defRPr/>
              </a:pPr>
              <a:t>16</a:t>
            </a:fld>
            <a:endParaRPr lang="en-US" dirty="0"/>
          </a:p>
        </p:txBody>
      </p:sp>
      <p:sp>
        <p:nvSpPr>
          <p:cNvPr id="4" name="Rectangle 3"/>
          <p:cNvSpPr/>
          <p:nvPr/>
        </p:nvSpPr>
        <p:spPr>
          <a:xfrm>
            <a:off x="539552" y="1412776"/>
            <a:ext cx="8136904" cy="4401205"/>
          </a:xfrm>
          <a:prstGeom prst="rect">
            <a:avLst/>
          </a:prstGeom>
        </p:spPr>
        <p:txBody>
          <a:bodyPr wrap="square">
            <a:spAutoFit/>
          </a:bodyPr>
          <a:lstStyle/>
          <a:p>
            <a:pPr marL="361950" indent="-361950">
              <a:spcBef>
                <a:spcPts val="1200"/>
              </a:spcBef>
              <a:buFont typeface="Wingdings" pitchFamily="2" charset="2"/>
              <a:buChar char="Ø"/>
              <a:defRPr/>
            </a:pPr>
            <a:r>
              <a:rPr lang="en-IE" sz="2400" dirty="0" smtClean="0">
                <a:latin typeface="+mj-lt"/>
              </a:rPr>
              <a:t>The EU Commission places a high priority on compliance with procurement procedures so it is essential that not only are correct procedures followed but that back up documentation to this effect is retained to verify this. </a:t>
            </a:r>
          </a:p>
          <a:p>
            <a:pPr marL="361950" indent="-361950">
              <a:spcBef>
                <a:spcPts val="1200"/>
              </a:spcBef>
              <a:buFont typeface="Wingdings" pitchFamily="2" charset="2"/>
              <a:buChar char="Ø"/>
              <a:defRPr/>
            </a:pPr>
            <a:r>
              <a:rPr lang="en-IE" sz="2400" dirty="0" smtClean="0">
                <a:latin typeface="+mj-lt"/>
              </a:rPr>
              <a:t>You are responsible for compliance with the public procurement procedures and must ensure rules on procurement are strictly adhered to.</a:t>
            </a:r>
          </a:p>
          <a:p>
            <a:pPr marL="361950" indent="-361950">
              <a:spcBef>
                <a:spcPts val="1200"/>
              </a:spcBef>
              <a:buFont typeface="Wingdings" pitchFamily="2" charset="2"/>
              <a:buChar char="Ø"/>
              <a:defRPr/>
            </a:pPr>
            <a:r>
              <a:rPr lang="en-IE" sz="2400" dirty="0" smtClean="0">
                <a:latin typeface="+mj-lt"/>
              </a:rPr>
              <a:t>Guidelines are available at www.etenders.gov.ie</a:t>
            </a:r>
          </a:p>
          <a:p>
            <a:pPr marL="361950" indent="-361950">
              <a:spcBef>
                <a:spcPts val="1200"/>
              </a:spcBef>
              <a:buFont typeface="Wingdings" pitchFamily="2" charset="2"/>
              <a:buChar char="Ø"/>
              <a:defRPr/>
            </a:pPr>
            <a:endParaRPr lang="en-IE" sz="2400" dirty="0" smtClean="0">
              <a:latin typeface="+mj-lt"/>
            </a:endParaRPr>
          </a:p>
          <a:p>
            <a:pPr marL="361950" indent="-6350">
              <a:spcBef>
                <a:spcPts val="1200"/>
              </a:spcBef>
              <a:defRPr/>
            </a:pPr>
            <a:endParaRPr lang="en-IE" sz="2400" dirty="0" smtClean="0">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a:t>PROCUREMENT &amp; </a:t>
            </a:r>
            <a:r>
              <a:rPr lang="en-US" sz="5400" b="1" dirty="0" smtClean="0"/>
              <a:t>TENDERING</a:t>
            </a:r>
            <a:br>
              <a:rPr lang="en-US" sz="5400" b="1" dirty="0" smtClean="0"/>
            </a:br>
            <a:r>
              <a:rPr lang="en-US" sz="2000" b="1" dirty="0" smtClean="0"/>
              <a:t>BELOW EU THRESHOLDS</a:t>
            </a:r>
            <a:endParaRPr lang="en-IE" sz="2000" dirty="0"/>
          </a:p>
        </p:txBody>
      </p:sp>
      <p:sp>
        <p:nvSpPr>
          <p:cNvPr id="3" name="Slide Number Placeholder 2"/>
          <p:cNvSpPr>
            <a:spLocks noGrp="1"/>
          </p:cNvSpPr>
          <p:nvPr>
            <p:ph type="sldNum" sz="quarter" idx="12"/>
          </p:nvPr>
        </p:nvSpPr>
        <p:spPr/>
        <p:txBody>
          <a:bodyPr/>
          <a:lstStyle/>
          <a:p>
            <a:pPr>
              <a:defRPr/>
            </a:pPr>
            <a:fld id="{1FB4C931-5839-4A8E-A6EA-549EAEF2132B}" type="slidenum">
              <a:rPr lang="en-US" smtClean="0"/>
              <a:pPr>
                <a:defRPr/>
              </a:pPr>
              <a:t>17</a:t>
            </a:fld>
            <a:endParaRPr lang="en-US" dirty="0"/>
          </a:p>
        </p:txBody>
      </p:sp>
      <p:sp>
        <p:nvSpPr>
          <p:cNvPr id="5" name="TextBox 4"/>
          <p:cNvSpPr txBox="1"/>
          <p:nvPr/>
        </p:nvSpPr>
        <p:spPr>
          <a:xfrm>
            <a:off x="683568" y="2852936"/>
            <a:ext cx="7632848" cy="369332"/>
          </a:xfrm>
          <a:prstGeom prst="rect">
            <a:avLst/>
          </a:prstGeom>
          <a:noFill/>
        </p:spPr>
        <p:txBody>
          <a:bodyPr wrap="square" rtlCol="0">
            <a:spAutoFit/>
          </a:bodyPr>
          <a:lstStyle/>
          <a:p>
            <a:endParaRPr lang="en-IE" dirty="0"/>
          </a:p>
        </p:txBody>
      </p:sp>
      <p:graphicFrame>
        <p:nvGraphicFramePr>
          <p:cNvPr id="6" name="Table 5"/>
          <p:cNvGraphicFramePr>
            <a:graphicFrameLocks noGrp="1"/>
          </p:cNvGraphicFramePr>
          <p:nvPr>
            <p:extLst>
              <p:ext uri="{D42A27DB-BD31-4B8C-83A1-F6EECF244321}">
                <p14:modId xmlns="" xmlns:p14="http://schemas.microsoft.com/office/powerpoint/2010/main" val="1603415681"/>
              </p:ext>
            </p:extLst>
          </p:nvPr>
        </p:nvGraphicFramePr>
        <p:xfrm>
          <a:off x="457200" y="1935163"/>
          <a:ext cx="7920880" cy="2839720"/>
        </p:xfrm>
        <a:graphic>
          <a:graphicData uri="http://schemas.openxmlformats.org/drawingml/2006/table">
            <a:tbl>
              <a:tblPr firstRow="1" bandRow="1">
                <a:tableStyleId>{5C22544A-7EE6-4342-B048-85BDC9FD1C3A}</a:tableStyleId>
              </a:tblPr>
              <a:tblGrid>
                <a:gridCol w="3384376"/>
                <a:gridCol w="453650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E" sz="1800" b="1" kern="1200" baseline="0" dirty="0" smtClean="0">
                          <a:solidFill>
                            <a:schemeClr val="lt1"/>
                          </a:solidFill>
                          <a:latin typeface="+mj-lt"/>
                          <a:ea typeface="+mn-ea"/>
                          <a:cs typeface="+mn-cs"/>
                        </a:rPr>
                        <a:t>Less than €5,000 </a:t>
                      </a:r>
                      <a:r>
                        <a:rPr kumimoji="0" lang="en-IE" sz="2400" b="1" kern="1200" baseline="0" dirty="0" smtClean="0">
                          <a:solidFill>
                            <a:schemeClr val="lt1"/>
                          </a:solidFill>
                          <a:latin typeface="+mj-lt"/>
                          <a:ea typeface="+mn-ea"/>
                          <a:cs typeface="+mn-cs"/>
                        </a:rPr>
                        <a:t>	</a:t>
                      </a:r>
                    </a:p>
                    <a:p>
                      <a:endParaRPr lang="en-IE" sz="2400"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800" dirty="0" smtClean="0">
                          <a:latin typeface="+mj-lt"/>
                        </a:rPr>
                        <a:t>Obtain verbal quotes  from </a:t>
                      </a:r>
                      <a:r>
                        <a:rPr lang="en-IE" sz="1800" u="sng" dirty="0" smtClean="0">
                          <a:latin typeface="+mj-lt"/>
                        </a:rPr>
                        <a:t>one or more</a:t>
                      </a:r>
                      <a:r>
                        <a:rPr lang="en-IE" sz="1800" u="none" dirty="0" smtClean="0">
                          <a:latin typeface="+mj-lt"/>
                        </a:rPr>
                        <a:t> competitive suppliers.  Select</a:t>
                      </a:r>
                      <a:r>
                        <a:rPr lang="en-IE" sz="1800" u="none" baseline="0" dirty="0" smtClean="0">
                          <a:latin typeface="+mj-lt"/>
                        </a:rPr>
                        <a:t> lowest price/most suitable. Record must be retained.</a:t>
                      </a:r>
                      <a:endParaRPr lang="en-IE" sz="1800" dirty="0">
                        <a:latin typeface="+mj-lt"/>
                      </a:endParaRPr>
                    </a:p>
                  </a:txBody>
                  <a:tcPr/>
                </a:tc>
              </a:tr>
              <a:tr h="370840">
                <a:tc>
                  <a:txBody>
                    <a:bodyPr/>
                    <a:lstStyle/>
                    <a:p>
                      <a:r>
                        <a:rPr kumimoji="0" lang="en-IE" sz="1800" kern="1200" baseline="0" dirty="0" smtClean="0">
                          <a:solidFill>
                            <a:schemeClr val="dk1"/>
                          </a:solidFill>
                          <a:latin typeface="+mj-lt"/>
                          <a:ea typeface="+mn-ea"/>
                          <a:cs typeface="+mn-cs"/>
                        </a:rPr>
                        <a:t> €5,000.00 to €25,000</a:t>
                      </a:r>
                    </a:p>
                    <a:p>
                      <a:r>
                        <a:rPr kumimoji="0" lang="en-IE" sz="1800" kern="1200" baseline="0" dirty="0" smtClean="0">
                          <a:solidFill>
                            <a:schemeClr val="dk1"/>
                          </a:solidFill>
                          <a:latin typeface="+mj-lt"/>
                          <a:ea typeface="+mn-ea"/>
                          <a:cs typeface="+mn-cs"/>
                        </a:rPr>
                        <a:t>	</a:t>
                      </a:r>
                    </a:p>
                    <a:p>
                      <a:endParaRPr lang="en-IE"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E" sz="1800" kern="1200" baseline="0" dirty="0" smtClean="0">
                          <a:solidFill>
                            <a:schemeClr val="dk1"/>
                          </a:solidFill>
                          <a:latin typeface="+mj-lt"/>
                          <a:ea typeface="+mn-ea"/>
                          <a:cs typeface="+mn-cs"/>
                        </a:rPr>
                        <a:t>A minimum of </a:t>
                      </a:r>
                      <a:r>
                        <a:rPr kumimoji="0" lang="en-IE" sz="1800" b="1" u="sng" kern="1200" baseline="0" dirty="0" smtClean="0">
                          <a:solidFill>
                            <a:schemeClr val="dk1"/>
                          </a:solidFill>
                          <a:latin typeface="+mj-lt"/>
                          <a:ea typeface="+mn-ea"/>
                          <a:cs typeface="+mn-cs"/>
                        </a:rPr>
                        <a:t>3 written quotations sought from competent suppliers </a:t>
                      </a:r>
                      <a:r>
                        <a:rPr kumimoji="0" lang="en-IE" sz="1800" b="0" u="none" kern="1200" baseline="0" dirty="0" smtClean="0">
                          <a:solidFill>
                            <a:schemeClr val="dk1"/>
                          </a:solidFill>
                          <a:latin typeface="+mj-lt"/>
                          <a:ea typeface="+mn-ea"/>
                          <a:cs typeface="+mn-cs"/>
                        </a:rPr>
                        <a:t>who ordinarily supply the relevant service.</a:t>
                      </a:r>
                      <a:endParaRPr lang="en-IE" sz="1800" dirty="0">
                        <a:latin typeface="+mj-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E" sz="1800" kern="1200" baseline="0" dirty="0" smtClean="0">
                          <a:solidFill>
                            <a:schemeClr val="dk1"/>
                          </a:solidFill>
                          <a:latin typeface="+mj-lt"/>
                          <a:ea typeface="+mn-ea"/>
                          <a:cs typeface="+mn-cs"/>
                        </a:rPr>
                        <a:t>€25,000.00 to € EU threshold	</a:t>
                      </a:r>
                    </a:p>
                    <a:p>
                      <a:endParaRPr lang="en-IE" dirty="0">
                        <a:latin typeface="+mj-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800" dirty="0" smtClean="0">
                          <a:latin typeface="+mj-lt"/>
                        </a:rPr>
                        <a:t>Full</a:t>
                      </a:r>
                      <a:r>
                        <a:rPr lang="en-IE" sz="1800" baseline="0" dirty="0" smtClean="0">
                          <a:latin typeface="+mj-lt"/>
                        </a:rPr>
                        <a:t> Tender Action</a:t>
                      </a:r>
                      <a:endParaRPr lang="en-IE" sz="1800" dirty="0">
                        <a:latin typeface="+mj-lt"/>
                      </a:endParaRPr>
                    </a:p>
                  </a:txBody>
                  <a:tcPr/>
                </a:tc>
              </a:tr>
              <a:tr h="370840">
                <a:tc>
                  <a:txBody>
                    <a:bodyPr/>
                    <a:lstStyle/>
                    <a:p>
                      <a:endParaRPr lang="en-I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dirty="0"/>
                    </a:p>
                  </a:txBody>
                  <a:tcPr/>
                </a:tc>
              </a:tr>
            </a:tbl>
          </a:graphicData>
        </a:graphic>
      </p:graphicFrame>
    </p:spTree>
    <p:extLst>
      <p:ext uri="{BB962C8B-B14F-4D97-AF65-F5344CB8AC3E}">
        <p14:creationId xmlns="" xmlns:p14="http://schemas.microsoft.com/office/powerpoint/2010/main" val="127696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57188" y="714375"/>
            <a:ext cx="8229600" cy="633413"/>
          </a:xfrm>
        </p:spPr>
        <p:txBody>
          <a:bodyPr/>
          <a:lstStyle/>
          <a:p>
            <a:pPr algn="ctr"/>
            <a:r>
              <a:rPr lang="en-US" sz="4000" b="1" dirty="0" smtClean="0"/>
              <a:t>PROCUREMENT &amp; TENDERING</a:t>
            </a:r>
          </a:p>
        </p:txBody>
      </p:sp>
      <p:sp>
        <p:nvSpPr>
          <p:cNvPr id="3" name="Content Placeholder 2"/>
          <p:cNvSpPr>
            <a:spLocks noGrp="1"/>
          </p:cNvSpPr>
          <p:nvPr>
            <p:ph idx="1"/>
          </p:nvPr>
        </p:nvSpPr>
        <p:spPr>
          <a:xfrm>
            <a:off x="539552" y="1500188"/>
            <a:ext cx="8229600" cy="4233068"/>
          </a:xfrm>
        </p:spPr>
        <p:txBody>
          <a:bodyPr/>
          <a:lstStyle/>
          <a:p>
            <a:pPr marL="266700" indent="-266700">
              <a:buFont typeface="Wingdings" pitchFamily="2" charset="2"/>
              <a:buChar char="Ø"/>
              <a:defRPr/>
            </a:pPr>
            <a:r>
              <a:rPr lang="en-IE" sz="2400" dirty="0">
                <a:latin typeface="+mj-lt"/>
              </a:rPr>
              <a:t>Failure to comply may result in expenditure being declared ineligible and/or financial penalties being imposed. Details on level of penalties are outlined in the COCOF 07/0037/03-EN document. </a:t>
            </a:r>
            <a:r>
              <a:rPr lang="en-IE" sz="1800" dirty="0" smtClean="0">
                <a:latin typeface="+mj-lt"/>
              </a:rPr>
              <a:t>(</a:t>
            </a:r>
            <a:r>
              <a:rPr lang="en-IE" sz="1800" b="1" dirty="0">
                <a:latin typeface="+mj-lt"/>
              </a:rPr>
              <a:t>C</a:t>
            </a:r>
            <a:r>
              <a:rPr lang="en-IE" sz="1800" b="1" dirty="0" smtClean="0">
                <a:latin typeface="+mj-lt"/>
              </a:rPr>
              <a:t>opy </a:t>
            </a:r>
            <a:r>
              <a:rPr lang="en-IE" sz="1800" b="1" dirty="0">
                <a:latin typeface="+mj-lt"/>
              </a:rPr>
              <a:t>included in pack</a:t>
            </a:r>
            <a:r>
              <a:rPr lang="en-IE" sz="1800" dirty="0" smtClean="0">
                <a:latin typeface="+mj-lt"/>
              </a:rPr>
              <a:t>)</a:t>
            </a:r>
            <a:endParaRPr lang="en-IE" sz="2400" dirty="0" smtClean="0">
              <a:latin typeface="Calibri" pitchFamily="34" charset="0"/>
              <a:cs typeface="Calibri" pitchFamily="34" charset="0"/>
            </a:endParaRPr>
          </a:p>
          <a:p>
            <a:pPr marL="266700" indent="-266700">
              <a:buFont typeface="Wingdings" pitchFamily="2" charset="2"/>
              <a:buChar char="Ø"/>
              <a:defRPr/>
            </a:pPr>
            <a:r>
              <a:rPr lang="en-IE" sz="2400" dirty="0" smtClean="0">
                <a:latin typeface="Calibri" pitchFamily="34" charset="0"/>
                <a:cs typeface="Calibri" pitchFamily="34" charset="0"/>
              </a:rPr>
              <a:t>Any retrospective creation of documentation will automatically result in the tender competition being declared null and void, and the expenditure will be declared ineligible. </a:t>
            </a:r>
          </a:p>
          <a:p>
            <a:pPr marL="266700" indent="-266700">
              <a:buFont typeface="Wingdings" pitchFamily="2" charset="2"/>
              <a:buChar char="Ø"/>
              <a:defRPr/>
            </a:pPr>
            <a:endParaRPr lang="en-IE" sz="2400" b="1" dirty="0" smtClean="0">
              <a:latin typeface="Calibri" pitchFamily="34" charset="0"/>
              <a:cs typeface="Calibri" pitchFamily="34" charset="0"/>
            </a:endParaRPr>
          </a:p>
          <a:p>
            <a:pPr marL="266700" indent="-266700" algn="ctr">
              <a:buNone/>
              <a:defRPr/>
            </a:pPr>
            <a:r>
              <a:rPr lang="en-IE" sz="2400" b="1" dirty="0" smtClean="0">
                <a:latin typeface="Calibri" pitchFamily="34" charset="0"/>
                <a:cs typeface="Calibri" pitchFamily="34" charset="0"/>
              </a:rPr>
              <a:t>IF IN DOUBT, SEEK ADVICE</a:t>
            </a:r>
            <a:endParaRPr lang="en-US" sz="2400" dirty="0" smtClean="0">
              <a:latin typeface="Calibri" pitchFamily="34" charset="0"/>
              <a:cs typeface="Calibri" pitchFamily="34" charset="0"/>
            </a:endParaRPr>
          </a:p>
          <a:p>
            <a:pPr marL="266700" indent="-266700">
              <a:buFont typeface="Wingdings" pitchFamily="2" charset="2"/>
              <a:buChar char="Ø"/>
              <a:defRPr/>
            </a:pPr>
            <a:endParaRPr lang="en-IE" sz="2400" b="1" dirty="0" smtClean="0">
              <a:latin typeface="Calibri" pitchFamily="34" charset="0"/>
              <a:cs typeface="Calibri" pitchFamily="34" charset="0"/>
            </a:endParaRPr>
          </a:p>
          <a:p>
            <a:pPr marL="266700" indent="-266700">
              <a:buNone/>
              <a:defRPr/>
            </a:pPr>
            <a:endParaRPr lang="en-IE" sz="2400" dirty="0" smtClean="0">
              <a:latin typeface="+mj-lt"/>
            </a:endParaRPr>
          </a:p>
        </p:txBody>
      </p:sp>
      <p:sp>
        <p:nvSpPr>
          <p:cNvPr id="4" name="Slide Number Placeholder 3"/>
          <p:cNvSpPr>
            <a:spLocks noGrp="1"/>
          </p:cNvSpPr>
          <p:nvPr>
            <p:ph type="sldNum" sz="quarter" idx="12"/>
          </p:nvPr>
        </p:nvSpPr>
        <p:spPr/>
        <p:txBody>
          <a:bodyPr/>
          <a:lstStyle/>
          <a:p>
            <a:pPr>
              <a:defRPr/>
            </a:pPr>
            <a:fld id="{8B09232D-7682-4203-AB0B-5BF3289FC20B}"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651098"/>
          </a:xfrm>
        </p:spPr>
        <p:txBody>
          <a:bodyPr/>
          <a:lstStyle/>
          <a:p>
            <a:pPr algn="ctr"/>
            <a:r>
              <a:rPr lang="en-IE" sz="3600" b="1" dirty="0" smtClean="0"/>
              <a:t>AUDITS</a:t>
            </a:r>
            <a:endParaRPr lang="en-IE" sz="3600" b="1" dirty="0"/>
          </a:p>
        </p:txBody>
      </p:sp>
      <p:sp>
        <p:nvSpPr>
          <p:cNvPr id="3" name="Content Placeholder 2"/>
          <p:cNvSpPr>
            <a:spLocks noGrp="1"/>
          </p:cNvSpPr>
          <p:nvPr>
            <p:ph idx="1"/>
          </p:nvPr>
        </p:nvSpPr>
        <p:spPr>
          <a:xfrm>
            <a:off x="395536" y="1340768"/>
            <a:ext cx="8568952" cy="5184576"/>
          </a:xfrm>
        </p:spPr>
        <p:txBody>
          <a:bodyPr/>
          <a:lstStyle/>
          <a:p>
            <a:pPr>
              <a:spcBef>
                <a:spcPts val="600"/>
              </a:spcBef>
              <a:buNone/>
            </a:pPr>
            <a:r>
              <a:rPr lang="en-IE" sz="2400" b="1" dirty="0" smtClean="0">
                <a:latin typeface="+mj-lt"/>
              </a:rPr>
              <a:t>1.	POBAL ON THE SPOT CHECK:-</a:t>
            </a:r>
          </a:p>
          <a:p>
            <a:pPr lvl="1">
              <a:spcBef>
                <a:spcPts val="300"/>
              </a:spcBef>
              <a:buFont typeface="Wingdings" pitchFamily="2" charset="2"/>
              <a:buChar char="Ø"/>
            </a:pPr>
            <a:r>
              <a:rPr lang="en-IE" sz="2200" dirty="0" smtClean="0">
                <a:latin typeface="+mj-lt"/>
              </a:rPr>
              <a:t>Each Grantee will receive at least one ‘On the Spot’ visit by Pobal staff during its lifetime.</a:t>
            </a:r>
          </a:p>
          <a:p>
            <a:pPr lvl="1">
              <a:spcBef>
                <a:spcPts val="300"/>
              </a:spcBef>
              <a:buFont typeface="Wingdings" pitchFamily="2" charset="2"/>
              <a:buChar char="Ø"/>
            </a:pPr>
            <a:r>
              <a:rPr lang="en-IE" sz="2200" dirty="0" smtClean="0">
                <a:latin typeface="+mj-lt"/>
              </a:rPr>
              <a:t>The aims of the ‘On the Spot’ check are to:-</a:t>
            </a:r>
          </a:p>
          <a:p>
            <a:pPr marL="900113" lvl="1" indent="-266700">
              <a:spcBef>
                <a:spcPts val="300"/>
              </a:spcBef>
            </a:pPr>
            <a:r>
              <a:rPr lang="en-GB" sz="1800" dirty="0" smtClean="0">
                <a:latin typeface="+mj-lt"/>
              </a:rPr>
              <a:t>Verify the regularity and reality of </a:t>
            </a:r>
            <a:r>
              <a:rPr lang="en-GB" sz="1800" u="sng" dirty="0" smtClean="0">
                <a:latin typeface="+mj-lt"/>
              </a:rPr>
              <a:t>activity</a:t>
            </a:r>
            <a:r>
              <a:rPr lang="en-GB" sz="1800" dirty="0" smtClean="0">
                <a:latin typeface="+mj-lt"/>
              </a:rPr>
              <a:t>, assets and </a:t>
            </a:r>
            <a:r>
              <a:rPr lang="en-GB" sz="1800" u="sng" dirty="0" smtClean="0">
                <a:latin typeface="+mj-lt"/>
              </a:rPr>
              <a:t>expenditure</a:t>
            </a:r>
            <a:r>
              <a:rPr lang="en-GB" sz="1800" dirty="0" smtClean="0">
                <a:latin typeface="+mj-lt"/>
              </a:rPr>
              <a:t>;</a:t>
            </a:r>
            <a:endParaRPr lang="en-IE" sz="1800" dirty="0" smtClean="0">
              <a:latin typeface="+mj-lt"/>
            </a:endParaRPr>
          </a:p>
          <a:p>
            <a:pPr marL="900113" lvl="1" indent="-266700">
              <a:spcBef>
                <a:spcPts val="0"/>
              </a:spcBef>
            </a:pPr>
            <a:r>
              <a:rPr lang="en-GB" sz="1800" dirty="0" smtClean="0">
                <a:latin typeface="+mj-lt"/>
              </a:rPr>
              <a:t>Ensure compliance with the EC Regulations, National Legislation, Programme Guidance/Guidelines and the contract for funding;</a:t>
            </a:r>
            <a:endParaRPr lang="en-IE" sz="1800" dirty="0" smtClean="0">
              <a:latin typeface="+mj-lt"/>
            </a:endParaRPr>
          </a:p>
          <a:p>
            <a:pPr marL="900113" lvl="1" indent="-266700">
              <a:spcBef>
                <a:spcPts val="0"/>
              </a:spcBef>
            </a:pPr>
            <a:r>
              <a:rPr lang="en-GB" sz="1800" dirty="0" smtClean="0">
                <a:latin typeface="+mj-lt"/>
              </a:rPr>
              <a:t>Ensure that the Grantee has established robust systems for management of expenditure and activity;</a:t>
            </a:r>
            <a:endParaRPr lang="en-IE" sz="1800" dirty="0" smtClean="0">
              <a:latin typeface="+mj-lt"/>
            </a:endParaRPr>
          </a:p>
          <a:p>
            <a:pPr marL="900113" lvl="1" indent="-266700">
              <a:spcBef>
                <a:spcPts val="0"/>
              </a:spcBef>
            </a:pPr>
            <a:r>
              <a:rPr lang="en-GB" sz="1800" dirty="0" smtClean="0">
                <a:latin typeface="+mj-lt"/>
              </a:rPr>
              <a:t>Ensure that an audit trail is being maintained; </a:t>
            </a:r>
            <a:endParaRPr lang="en-IE" sz="1800" dirty="0" smtClean="0">
              <a:latin typeface="+mj-lt"/>
            </a:endParaRPr>
          </a:p>
        </p:txBody>
      </p:sp>
      <p:sp>
        <p:nvSpPr>
          <p:cNvPr id="4" name="Slide Number Placeholder 3"/>
          <p:cNvSpPr>
            <a:spLocks noGrp="1"/>
          </p:cNvSpPr>
          <p:nvPr>
            <p:ph type="sldNum" sz="quarter" idx="12"/>
          </p:nvPr>
        </p:nvSpPr>
        <p:spPr/>
        <p:txBody>
          <a:bodyPr/>
          <a:lstStyle/>
          <a:p>
            <a:pPr>
              <a:defRPr/>
            </a:pPr>
            <a:fld id="{F7B1B5BD-BB80-4C3B-869A-B1CC275B5824}"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a:xfrm>
            <a:off x="395536" y="764704"/>
            <a:ext cx="8218487" cy="504825"/>
          </a:xfrm>
        </p:spPr>
        <p:txBody>
          <a:bodyPr/>
          <a:lstStyle/>
          <a:p>
            <a:pPr algn="ctr" eaLnBrk="1" hangingPunct="1"/>
            <a:r>
              <a:rPr lang="en-US" sz="4000" b="1" dirty="0" smtClean="0"/>
              <a:t>OVERVIEW</a:t>
            </a:r>
          </a:p>
        </p:txBody>
      </p:sp>
      <p:sp>
        <p:nvSpPr>
          <p:cNvPr id="6147" name="Content Placeholder 1"/>
          <p:cNvSpPr>
            <a:spLocks noGrp="1"/>
          </p:cNvSpPr>
          <p:nvPr>
            <p:ph idx="1"/>
          </p:nvPr>
        </p:nvSpPr>
        <p:spPr>
          <a:xfrm>
            <a:off x="457200" y="1773238"/>
            <a:ext cx="8229600" cy="4680098"/>
          </a:xfrm>
        </p:spPr>
        <p:txBody>
          <a:bodyPr/>
          <a:lstStyle/>
          <a:p>
            <a:pPr marL="815975" indent="-457200" algn="just" eaLnBrk="1" hangingPunct="1">
              <a:lnSpc>
                <a:spcPct val="150000"/>
              </a:lnSpc>
              <a:spcBef>
                <a:spcPts val="600"/>
              </a:spcBef>
              <a:buClrTx/>
              <a:buFont typeface="+mj-lt"/>
              <a:buAutoNum type="arabicPeriod"/>
            </a:pPr>
            <a:r>
              <a:rPr lang="en-GB" sz="2400" dirty="0" smtClean="0">
                <a:latin typeface="Calibri" pitchFamily="34" charset="0"/>
              </a:rPr>
              <a:t>Project Budget</a:t>
            </a:r>
          </a:p>
          <a:p>
            <a:pPr marL="815975" indent="-457200" algn="just" eaLnBrk="1" hangingPunct="1">
              <a:lnSpc>
                <a:spcPct val="150000"/>
              </a:lnSpc>
              <a:spcBef>
                <a:spcPts val="600"/>
              </a:spcBef>
              <a:buClrTx/>
              <a:buFont typeface="+mj-lt"/>
              <a:buAutoNum type="arabicPeriod"/>
            </a:pPr>
            <a:r>
              <a:rPr lang="en-GB" sz="2400" dirty="0" smtClean="0">
                <a:latin typeface="Calibri" pitchFamily="34" charset="0"/>
              </a:rPr>
              <a:t>Payment of Grant Aid</a:t>
            </a:r>
          </a:p>
          <a:p>
            <a:pPr marL="815975" indent="-457200" algn="just" eaLnBrk="1" hangingPunct="1">
              <a:lnSpc>
                <a:spcPct val="150000"/>
              </a:lnSpc>
              <a:spcBef>
                <a:spcPts val="600"/>
              </a:spcBef>
              <a:buClrTx/>
              <a:buFont typeface="+mj-lt"/>
              <a:buAutoNum type="arabicPeriod"/>
            </a:pPr>
            <a:r>
              <a:rPr lang="en-GB" sz="2400" dirty="0" smtClean="0">
                <a:latin typeface="Calibri" pitchFamily="34" charset="0"/>
              </a:rPr>
              <a:t>Eligibility of Expenditure </a:t>
            </a:r>
          </a:p>
          <a:p>
            <a:pPr marL="815975" indent="-457200" algn="just" eaLnBrk="1" hangingPunct="1">
              <a:lnSpc>
                <a:spcPct val="150000"/>
              </a:lnSpc>
              <a:spcBef>
                <a:spcPts val="600"/>
              </a:spcBef>
              <a:buClrTx/>
              <a:buFont typeface="+mj-lt"/>
              <a:buAutoNum type="arabicPeriod"/>
            </a:pPr>
            <a:r>
              <a:rPr lang="en-GB" sz="2400" dirty="0" smtClean="0">
                <a:latin typeface="Calibri" pitchFamily="34" charset="0"/>
              </a:rPr>
              <a:t>Procurement &amp; Tendering Guidelines</a:t>
            </a:r>
          </a:p>
          <a:p>
            <a:pPr marL="815975" indent="-457200" algn="just" eaLnBrk="1" hangingPunct="1">
              <a:lnSpc>
                <a:spcPct val="150000"/>
              </a:lnSpc>
              <a:spcBef>
                <a:spcPts val="600"/>
              </a:spcBef>
              <a:buClrTx/>
              <a:buFont typeface="+mj-lt"/>
              <a:buAutoNum type="arabicPeriod"/>
            </a:pPr>
            <a:r>
              <a:rPr lang="en-GB" sz="2400" dirty="0" smtClean="0">
                <a:latin typeface="Calibri" pitchFamily="34" charset="0"/>
              </a:rPr>
              <a:t>Audits</a:t>
            </a:r>
          </a:p>
        </p:txBody>
      </p:sp>
      <p:sp>
        <p:nvSpPr>
          <p:cNvPr id="10244"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6676E2D6-D7B3-44CF-86E3-59789C77E899}" type="slidenum">
              <a:rPr lang="en-US"/>
              <a:pPr>
                <a:defRPr/>
              </a:pPr>
              <a:t>2</a:t>
            </a:fld>
            <a:endParaRPr lang="en-US" dirty="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579090"/>
          </a:xfrm>
        </p:spPr>
        <p:txBody>
          <a:bodyPr/>
          <a:lstStyle/>
          <a:p>
            <a:pPr algn="ctr"/>
            <a:r>
              <a:rPr lang="en-IE" sz="3800" b="1" dirty="0" smtClean="0"/>
              <a:t>AUDITS</a:t>
            </a:r>
            <a:endParaRPr lang="en-IE" sz="3800" b="1" dirty="0"/>
          </a:p>
        </p:txBody>
      </p:sp>
      <p:sp>
        <p:nvSpPr>
          <p:cNvPr id="3" name="Content Placeholder 2"/>
          <p:cNvSpPr>
            <a:spLocks noGrp="1"/>
          </p:cNvSpPr>
          <p:nvPr>
            <p:ph idx="1"/>
          </p:nvPr>
        </p:nvSpPr>
        <p:spPr>
          <a:xfrm>
            <a:off x="395536" y="1628800"/>
            <a:ext cx="8496944" cy="4173413"/>
          </a:xfrm>
        </p:spPr>
        <p:txBody>
          <a:bodyPr/>
          <a:lstStyle/>
          <a:p>
            <a:pPr marL="0" indent="0">
              <a:spcBef>
                <a:spcPts val="1200"/>
              </a:spcBef>
              <a:buNone/>
            </a:pPr>
            <a:r>
              <a:rPr lang="en-IE" sz="2400" b="1" dirty="0" smtClean="0">
                <a:latin typeface="+mj-lt"/>
              </a:rPr>
              <a:t>2</a:t>
            </a:r>
            <a:r>
              <a:rPr lang="en-IE" sz="2400" dirty="0" smtClean="0">
                <a:latin typeface="+mj-lt"/>
              </a:rPr>
              <a:t>. Department of Social Protection</a:t>
            </a:r>
          </a:p>
          <a:p>
            <a:pPr marL="0" indent="0">
              <a:spcBef>
                <a:spcPts val="1200"/>
              </a:spcBef>
              <a:buNone/>
            </a:pPr>
            <a:r>
              <a:rPr lang="en-IE" sz="2400" b="1" dirty="0" smtClean="0">
                <a:latin typeface="+mj-lt"/>
              </a:rPr>
              <a:t>3.</a:t>
            </a:r>
            <a:r>
              <a:rPr lang="en-IE" sz="2400" dirty="0" smtClean="0">
                <a:latin typeface="+mj-lt"/>
              </a:rPr>
              <a:t> The ESF Financial Control Unit</a:t>
            </a:r>
          </a:p>
          <a:p>
            <a:pPr marL="0" indent="0">
              <a:spcBef>
                <a:spcPts val="1200"/>
              </a:spcBef>
              <a:buNone/>
            </a:pPr>
            <a:r>
              <a:rPr lang="en-IE" sz="2400" b="1" dirty="0" smtClean="0">
                <a:latin typeface="+mj-lt"/>
              </a:rPr>
              <a:t>4.</a:t>
            </a:r>
            <a:r>
              <a:rPr lang="en-IE" sz="2400" dirty="0" smtClean="0">
                <a:latin typeface="+mj-lt"/>
              </a:rPr>
              <a:t> European Court of Auditors</a:t>
            </a:r>
          </a:p>
          <a:p>
            <a:pPr marL="0" indent="0">
              <a:spcBef>
                <a:spcPts val="1200"/>
              </a:spcBef>
              <a:buNone/>
            </a:pPr>
            <a:r>
              <a:rPr lang="en-IE" sz="2400" b="1" dirty="0" smtClean="0">
                <a:latin typeface="+mj-lt"/>
              </a:rPr>
              <a:t>5. </a:t>
            </a:r>
            <a:r>
              <a:rPr lang="en-IE" sz="2400" dirty="0" smtClean="0">
                <a:latin typeface="+mj-lt"/>
              </a:rPr>
              <a:t>Controller and Auditor General</a:t>
            </a:r>
          </a:p>
        </p:txBody>
      </p:sp>
      <p:sp>
        <p:nvSpPr>
          <p:cNvPr id="4" name="Slide Number Placeholder 3"/>
          <p:cNvSpPr>
            <a:spLocks noGrp="1"/>
          </p:cNvSpPr>
          <p:nvPr>
            <p:ph type="sldNum" sz="quarter" idx="12"/>
          </p:nvPr>
        </p:nvSpPr>
        <p:spPr/>
        <p:txBody>
          <a:bodyPr/>
          <a:lstStyle/>
          <a:p>
            <a:pPr>
              <a:defRPr/>
            </a:pPr>
            <a:fld id="{F7B1B5BD-BB80-4C3B-869A-B1CC275B5824}" type="slidenum">
              <a:rPr lang="en-US" smtClean="0"/>
              <a:pPr>
                <a:defRPr/>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sz="3800" b="1" dirty="0" smtClean="0"/>
              <a:t>RESOURCES AVAILABLE</a:t>
            </a:r>
            <a:endParaRPr lang="en-IE" sz="3800" b="1" dirty="0"/>
          </a:p>
        </p:txBody>
      </p:sp>
      <p:sp>
        <p:nvSpPr>
          <p:cNvPr id="3" name="Content Placeholder 2"/>
          <p:cNvSpPr>
            <a:spLocks noGrp="1"/>
          </p:cNvSpPr>
          <p:nvPr>
            <p:ph idx="1"/>
          </p:nvPr>
        </p:nvSpPr>
        <p:spPr/>
        <p:txBody>
          <a:bodyPr/>
          <a:lstStyle/>
          <a:p>
            <a:pPr>
              <a:buFont typeface="Wingdings" pitchFamily="2" charset="2"/>
              <a:buChar char="Ø"/>
            </a:pPr>
            <a:r>
              <a:rPr lang="en-IE" sz="2400" dirty="0" smtClean="0">
                <a:latin typeface="Calibri" pitchFamily="34" charset="0"/>
                <a:cs typeface="Calibri" pitchFamily="34" charset="0"/>
              </a:rPr>
              <a:t>Managing Better Tool Kits</a:t>
            </a:r>
          </a:p>
          <a:p>
            <a:pPr>
              <a:buFont typeface="Wingdings" pitchFamily="2" charset="2"/>
              <a:buChar char="Ø"/>
            </a:pPr>
            <a:r>
              <a:rPr lang="en-IE" sz="2400" dirty="0" smtClean="0">
                <a:latin typeface="Calibri" pitchFamily="34" charset="0"/>
                <a:cs typeface="Calibri" pitchFamily="34" charset="0"/>
              </a:rPr>
              <a:t>DACT Guidance Notes</a:t>
            </a:r>
          </a:p>
          <a:p>
            <a:pPr>
              <a:buFont typeface="Wingdings" pitchFamily="2" charset="2"/>
              <a:buChar char="Ø"/>
            </a:pPr>
            <a:r>
              <a:rPr lang="en-IE" sz="2400" dirty="0" smtClean="0">
                <a:latin typeface="Calibri" pitchFamily="34" charset="0"/>
                <a:cs typeface="Calibri" pitchFamily="34" charset="0"/>
              </a:rPr>
              <a:t>Templates -  </a:t>
            </a:r>
          </a:p>
          <a:p>
            <a:pPr lvl="1">
              <a:buFont typeface="Wingdings" pitchFamily="2" charset="2"/>
              <a:buChar char="§"/>
            </a:pPr>
            <a:r>
              <a:rPr lang="en-IE" sz="2200" dirty="0" smtClean="0">
                <a:latin typeface="Calibri" pitchFamily="34" charset="0"/>
                <a:cs typeface="Calibri" pitchFamily="34" charset="0"/>
              </a:rPr>
              <a:t>Expenditure Returns</a:t>
            </a:r>
          </a:p>
          <a:p>
            <a:pPr lvl="1">
              <a:buFont typeface="Wingdings" pitchFamily="2" charset="2"/>
              <a:buChar char="§"/>
            </a:pPr>
            <a:r>
              <a:rPr lang="en-IE" sz="2200" dirty="0" smtClean="0">
                <a:latin typeface="Calibri" pitchFamily="34" charset="0"/>
                <a:cs typeface="Calibri" pitchFamily="34" charset="0"/>
              </a:rPr>
              <a:t>Declaration by Grantee</a:t>
            </a:r>
          </a:p>
          <a:p>
            <a:pPr marL="0" indent="0">
              <a:buNone/>
            </a:pPr>
            <a:endParaRPr lang="en-IE" dirty="0"/>
          </a:p>
        </p:txBody>
      </p:sp>
      <p:sp>
        <p:nvSpPr>
          <p:cNvPr id="4" name="Slide Number Placeholder 3"/>
          <p:cNvSpPr>
            <a:spLocks noGrp="1"/>
          </p:cNvSpPr>
          <p:nvPr>
            <p:ph type="sldNum" sz="quarter" idx="12"/>
          </p:nvPr>
        </p:nvSpPr>
        <p:spPr/>
        <p:txBody>
          <a:bodyPr/>
          <a:lstStyle/>
          <a:p>
            <a:pPr>
              <a:defRPr/>
            </a:pPr>
            <a:fld id="{F7B1B5BD-BB80-4C3B-869A-B1CC275B5824}" type="slidenum">
              <a:rPr lang="en-US" smtClean="0"/>
              <a:pPr>
                <a:defRPr/>
              </a:pPr>
              <a:t>21</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A2BFC6A-1865-4848-920F-8844272D5BEE}" type="slidenum">
              <a:rPr lang="en-US" smtClean="0"/>
              <a:pPr>
                <a:defRPr/>
              </a:pPr>
              <a:t>3</a:t>
            </a:fld>
            <a:endParaRPr lang="en-US" dirty="0"/>
          </a:p>
        </p:txBody>
      </p:sp>
      <p:sp>
        <p:nvSpPr>
          <p:cNvPr id="3" name="Rectangle 2"/>
          <p:cNvSpPr/>
          <p:nvPr/>
        </p:nvSpPr>
        <p:spPr>
          <a:xfrm>
            <a:off x="467544" y="620688"/>
            <a:ext cx="8280920" cy="707886"/>
          </a:xfrm>
          <a:prstGeom prst="rect">
            <a:avLst/>
          </a:prstGeom>
        </p:spPr>
        <p:txBody>
          <a:bodyPr wrap="square">
            <a:spAutoFit/>
          </a:bodyPr>
          <a:lstStyle/>
          <a:p>
            <a:pPr algn="ctr"/>
            <a:r>
              <a:rPr lang="en-US" sz="4000" b="1" dirty="0" smtClean="0">
                <a:solidFill>
                  <a:schemeClr val="tx2"/>
                </a:solidFill>
                <a:latin typeface="+mj-lt"/>
              </a:rPr>
              <a:t>PROJECT BUDGET</a:t>
            </a:r>
            <a:endParaRPr lang="en-IE" sz="4000" dirty="0">
              <a:solidFill>
                <a:schemeClr val="tx2"/>
              </a:solidFill>
              <a:latin typeface="+mj-lt"/>
            </a:endParaRPr>
          </a:p>
        </p:txBody>
      </p:sp>
      <p:sp>
        <p:nvSpPr>
          <p:cNvPr id="4" name="Rectangle 3"/>
          <p:cNvSpPr/>
          <p:nvPr/>
        </p:nvSpPr>
        <p:spPr>
          <a:xfrm>
            <a:off x="467544" y="1484784"/>
            <a:ext cx="8352928" cy="4598182"/>
          </a:xfrm>
          <a:prstGeom prst="rect">
            <a:avLst/>
          </a:prstGeom>
        </p:spPr>
        <p:txBody>
          <a:bodyPr wrap="square">
            <a:spAutoFit/>
          </a:bodyPr>
          <a:lstStyle/>
          <a:p>
            <a:pPr marL="873125" indent="-514350" eaLnBrk="1" hangingPunct="1">
              <a:lnSpc>
                <a:spcPct val="80000"/>
              </a:lnSpc>
              <a:spcBef>
                <a:spcPts val="1200"/>
              </a:spcBef>
              <a:buClrTx/>
            </a:pPr>
            <a:endParaRPr lang="en-GB" sz="2400" dirty="0" smtClean="0">
              <a:latin typeface="+mj-lt"/>
            </a:endParaRPr>
          </a:p>
          <a:p>
            <a:pPr marL="873125" indent="-514350" eaLnBrk="1" hangingPunct="1">
              <a:lnSpc>
                <a:spcPct val="80000"/>
              </a:lnSpc>
              <a:spcBef>
                <a:spcPts val="1200"/>
              </a:spcBef>
              <a:buClrTx/>
              <a:buFont typeface="Wingdings" pitchFamily="2" charset="2"/>
              <a:buChar char="Ø"/>
            </a:pPr>
            <a:r>
              <a:rPr lang="en-GB" sz="2400" dirty="0" smtClean="0">
                <a:latin typeface="Calibri" pitchFamily="34" charset="0"/>
                <a:cs typeface="Calibri" pitchFamily="34" charset="0"/>
              </a:rPr>
              <a:t>The budget is outlined in Section 2.3 of the Grant Agreement and must be strictly adhered to.</a:t>
            </a:r>
          </a:p>
          <a:p>
            <a:pPr marL="873125" indent="-514350" eaLnBrk="1" hangingPunct="1">
              <a:lnSpc>
                <a:spcPct val="80000"/>
              </a:lnSpc>
              <a:spcBef>
                <a:spcPts val="1200"/>
              </a:spcBef>
              <a:buClrTx/>
              <a:buFont typeface="Wingdings" pitchFamily="2" charset="2"/>
              <a:buChar char="Ø"/>
            </a:pPr>
            <a:r>
              <a:rPr lang="en-GB" sz="2400" dirty="0" smtClean="0">
                <a:latin typeface="Calibri" pitchFamily="34" charset="0"/>
                <a:cs typeface="Calibri" pitchFamily="34" charset="0"/>
              </a:rPr>
              <a:t>Any changes to the budget must be requested in writing  and approved by Pobal in advance.</a:t>
            </a:r>
          </a:p>
          <a:p>
            <a:pPr marL="873125" indent="-514350" eaLnBrk="1" hangingPunct="1">
              <a:lnSpc>
                <a:spcPct val="80000"/>
              </a:lnSpc>
              <a:spcBef>
                <a:spcPts val="1200"/>
              </a:spcBef>
              <a:buClrTx/>
              <a:buFont typeface="Wingdings" pitchFamily="2" charset="2"/>
              <a:buChar char="Ø"/>
            </a:pPr>
            <a:r>
              <a:rPr lang="en-GB" sz="2400" dirty="0" smtClean="0">
                <a:latin typeface="Calibri" pitchFamily="34" charset="0"/>
                <a:cs typeface="Calibri" pitchFamily="34" charset="0"/>
              </a:rPr>
              <a:t>The Grantee should monitor actual spend against the budget on an ongoing basis throughout the lifetime of the project. </a:t>
            </a:r>
          </a:p>
          <a:p>
            <a:pPr marL="873125" indent="-514350" eaLnBrk="1" hangingPunct="1">
              <a:lnSpc>
                <a:spcPct val="80000"/>
              </a:lnSpc>
              <a:spcBef>
                <a:spcPts val="1200"/>
              </a:spcBef>
              <a:buClrTx/>
              <a:buFont typeface="Wingdings" pitchFamily="2" charset="2"/>
              <a:buChar char="Ø"/>
            </a:pPr>
            <a:r>
              <a:rPr lang="en-GB" sz="2400" dirty="0" smtClean="0">
                <a:latin typeface="Calibri" pitchFamily="34" charset="0"/>
                <a:cs typeface="Calibri" pitchFamily="34" charset="0"/>
              </a:rPr>
              <a:t>The offer of grant aid is </a:t>
            </a:r>
            <a:r>
              <a:rPr lang="en-GB" sz="2400" u="sng" dirty="0" smtClean="0">
                <a:latin typeface="Calibri" pitchFamily="34" charset="0"/>
                <a:cs typeface="Calibri" pitchFamily="34" charset="0"/>
              </a:rPr>
              <a:t>up to </a:t>
            </a:r>
            <a:r>
              <a:rPr lang="en-GB" sz="2400" dirty="0" smtClean="0">
                <a:latin typeface="Calibri" pitchFamily="34" charset="0"/>
                <a:cs typeface="Calibri" pitchFamily="34" charset="0"/>
              </a:rPr>
              <a:t>the amount stated in the Grant Agreement. Any unspent monies at the end of the project will be decommitted and will not be available to the project.</a:t>
            </a:r>
          </a:p>
          <a:p>
            <a:pPr marL="873125" indent="-514350" algn="just" eaLnBrk="1" hangingPunct="1">
              <a:lnSpc>
                <a:spcPct val="80000"/>
              </a:lnSpc>
              <a:buClrTx/>
              <a:buFont typeface="Wingdings" pitchFamily="2" charset="2"/>
              <a:buChar char="q"/>
            </a:pPr>
            <a:endParaRPr lang="en-GB" sz="2800" dirty="0" smtClean="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591468"/>
          </a:xfrm>
        </p:spPr>
        <p:txBody>
          <a:bodyPr/>
          <a:lstStyle/>
          <a:p>
            <a:pPr algn="ctr">
              <a:defRPr/>
            </a:pPr>
            <a:r>
              <a:rPr lang="en-GB" sz="4000" b="1" dirty="0" smtClean="0">
                <a:solidFill>
                  <a:schemeClr val="bg2">
                    <a:lumMod val="25000"/>
                  </a:schemeClr>
                </a:solidFill>
              </a:rPr>
              <a:t>PAYMENT OF GRANT AID</a:t>
            </a:r>
            <a:endParaRPr lang="en-US" sz="4000" b="1" dirty="0" smtClean="0">
              <a:effectLst>
                <a:outerShdw blurRad="38100" dist="38100" dir="2700000" algn="tl">
                  <a:srgbClr val="C0C0C0"/>
                </a:outerShdw>
              </a:effectLst>
            </a:endParaRPr>
          </a:p>
        </p:txBody>
      </p:sp>
      <p:sp>
        <p:nvSpPr>
          <p:cNvPr id="3" name="Content Placeholder 2"/>
          <p:cNvSpPr>
            <a:spLocks noGrp="1"/>
          </p:cNvSpPr>
          <p:nvPr>
            <p:ph idx="1"/>
          </p:nvPr>
        </p:nvSpPr>
        <p:spPr>
          <a:xfrm>
            <a:off x="457200" y="1557338"/>
            <a:ext cx="8229600" cy="4767262"/>
          </a:xfrm>
        </p:spPr>
        <p:txBody>
          <a:bodyPr/>
          <a:lstStyle/>
          <a:p>
            <a:pPr marL="0" eaLnBrk="1" hangingPunct="1">
              <a:buFont typeface="Wingdings 3" pitchFamily="18" charset="2"/>
              <a:buNone/>
              <a:defRPr/>
            </a:pPr>
            <a:r>
              <a:rPr lang="en-GB" sz="2400" dirty="0" smtClean="0">
                <a:latin typeface="Calibri" pitchFamily="34" charset="0"/>
              </a:rPr>
              <a:t>The following documentation </a:t>
            </a:r>
            <a:r>
              <a:rPr lang="en-GB" sz="2400" b="1" u="sng" dirty="0" smtClean="0">
                <a:latin typeface="Calibri" pitchFamily="34" charset="0"/>
              </a:rPr>
              <a:t>must</a:t>
            </a:r>
            <a:r>
              <a:rPr lang="en-GB" sz="2400" dirty="0" smtClean="0">
                <a:latin typeface="Calibri" pitchFamily="34" charset="0"/>
              </a:rPr>
              <a:t> be submitted and approved by Pobal prior to the release of the initial payment of your grant aid:-</a:t>
            </a:r>
          </a:p>
          <a:p>
            <a:pPr marL="790575" indent="-342900" eaLnBrk="1" hangingPunct="1">
              <a:buFont typeface="Wingdings" pitchFamily="2" charset="2"/>
              <a:buChar char="Ø"/>
              <a:defRPr/>
            </a:pPr>
            <a:r>
              <a:rPr lang="en-GB" sz="2400" dirty="0" smtClean="0">
                <a:latin typeface="Calibri" pitchFamily="34" charset="0"/>
              </a:rPr>
              <a:t>Executed Grant Agreement</a:t>
            </a:r>
          </a:p>
          <a:p>
            <a:pPr marL="790575" indent="-342900" algn="just" eaLnBrk="1" hangingPunct="1">
              <a:buFont typeface="Wingdings" pitchFamily="2" charset="2"/>
              <a:buChar char="Ø"/>
              <a:defRPr/>
            </a:pPr>
            <a:r>
              <a:rPr lang="en-GB" sz="2400" dirty="0" smtClean="0">
                <a:latin typeface="Calibri" pitchFamily="34" charset="0"/>
              </a:rPr>
              <a:t>Details of dedicated bank account / Details of cost centre approach</a:t>
            </a:r>
          </a:p>
          <a:p>
            <a:pPr marL="790575" indent="-342900" algn="just" eaLnBrk="1" hangingPunct="1">
              <a:buFont typeface="Wingdings" pitchFamily="2" charset="2"/>
              <a:buChar char="Ø"/>
              <a:defRPr/>
            </a:pPr>
            <a:r>
              <a:rPr lang="en-GB" sz="2400" dirty="0" smtClean="0">
                <a:latin typeface="Calibri" pitchFamily="34" charset="0"/>
              </a:rPr>
              <a:t>Evidence of compliance with all relevant project specific conditions and pre-payment conditions as detailed in your Grant Agreement </a:t>
            </a:r>
            <a:r>
              <a:rPr lang="en-GB" sz="1800" b="1" dirty="0" smtClean="0">
                <a:latin typeface="Calibri" pitchFamily="34" charset="0"/>
              </a:rPr>
              <a:t>(Sections 3 &amp; 4)</a:t>
            </a:r>
          </a:p>
          <a:p>
            <a:pPr lvl="1">
              <a:spcBef>
                <a:spcPts val="0"/>
              </a:spcBef>
              <a:spcAft>
                <a:spcPts val="0"/>
              </a:spcAft>
              <a:buFont typeface="Wingdings" pitchFamily="2" charset="2"/>
              <a:buChar char="Ø"/>
              <a:defRPr/>
            </a:pPr>
            <a:r>
              <a:rPr lang="en-GB" sz="2200" dirty="0" smtClean="0">
                <a:latin typeface="Calibri" pitchFamily="34" charset="0"/>
              </a:rPr>
              <a:t>  Tax Clearance Certificate </a:t>
            </a:r>
            <a:r>
              <a:rPr lang="en-IE" sz="1600" b="1" dirty="0" smtClean="0">
                <a:latin typeface="+mj-lt"/>
              </a:rPr>
              <a:t>(</a:t>
            </a:r>
            <a:r>
              <a:rPr lang="en-IE" sz="1600" b="1" dirty="0">
                <a:latin typeface="+mj-lt"/>
              </a:rPr>
              <a:t>R</a:t>
            </a:r>
            <a:r>
              <a:rPr lang="en-IE" sz="1600" b="1" dirty="0" smtClean="0">
                <a:latin typeface="+mj-lt"/>
              </a:rPr>
              <a:t>efer </a:t>
            </a:r>
            <a:r>
              <a:rPr lang="en-IE" sz="1600" b="1" dirty="0">
                <a:latin typeface="+mj-lt"/>
              </a:rPr>
              <a:t>to Guidance Notes for Grantees Section </a:t>
            </a:r>
            <a:r>
              <a:rPr lang="en-IE" sz="1600" b="1" dirty="0" smtClean="0">
                <a:latin typeface="+mj-lt"/>
              </a:rPr>
              <a:t>6)</a:t>
            </a:r>
            <a:endParaRPr lang="en-IE" sz="1600" b="1" dirty="0">
              <a:latin typeface="+mj-lt"/>
            </a:endParaRPr>
          </a:p>
          <a:p>
            <a:pPr marL="447675" indent="0" algn="just" eaLnBrk="1" hangingPunct="1">
              <a:buNone/>
              <a:defRPr/>
            </a:pPr>
            <a:endParaRPr lang="en-GB" sz="2800" dirty="0" smtClean="0"/>
          </a:p>
        </p:txBody>
      </p:sp>
      <p:sp>
        <p:nvSpPr>
          <p:cNvPr id="4" name="Slide Number Placeholder 3"/>
          <p:cNvSpPr>
            <a:spLocks noGrp="1"/>
          </p:cNvSpPr>
          <p:nvPr>
            <p:ph type="sldNum" sz="quarter" idx="12"/>
          </p:nvPr>
        </p:nvSpPr>
        <p:spPr/>
        <p:txBody>
          <a:bodyPr/>
          <a:lstStyle/>
          <a:p>
            <a:pPr>
              <a:defRPr/>
            </a:pPr>
            <a:fld id="{4C0549E7-A1B3-48D9-BBB6-EABDF2A438DA}" type="slidenum">
              <a:rPr lang="en-US" smtClean="0"/>
              <a:pPr>
                <a:defRPr/>
              </a:pPr>
              <a:t>4</a:t>
            </a:fld>
            <a:endParaRPr lang="en-US" dirty="0"/>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1"/>
          <p:cNvSpPr>
            <a:spLocks noGrp="1"/>
          </p:cNvSpPr>
          <p:nvPr>
            <p:ph idx="1"/>
          </p:nvPr>
        </p:nvSpPr>
        <p:spPr>
          <a:xfrm>
            <a:off x="611560" y="1484784"/>
            <a:ext cx="8229600" cy="4400251"/>
          </a:xfrm>
        </p:spPr>
        <p:txBody>
          <a:bodyPr/>
          <a:lstStyle/>
          <a:p>
            <a:pPr marL="0" indent="0" eaLnBrk="1" hangingPunct="1">
              <a:spcBef>
                <a:spcPts val="1200"/>
              </a:spcBef>
              <a:buNone/>
              <a:defRPr/>
            </a:pPr>
            <a:r>
              <a:rPr lang="en-GB" sz="2800" b="1" dirty="0" smtClean="0">
                <a:latin typeface="Calibri" pitchFamily="34" charset="0"/>
                <a:cs typeface="Calibri" pitchFamily="34" charset="0"/>
              </a:rPr>
              <a:t>ADVANCE PAYMENT</a:t>
            </a:r>
          </a:p>
          <a:p>
            <a:pPr eaLnBrk="1" hangingPunct="1">
              <a:spcBef>
                <a:spcPts val="1200"/>
              </a:spcBef>
              <a:buFont typeface="Wingdings" pitchFamily="2" charset="2"/>
              <a:buChar char="Ø"/>
              <a:defRPr/>
            </a:pPr>
            <a:r>
              <a:rPr lang="en-GB" sz="2400" dirty="0" smtClean="0">
                <a:latin typeface="Calibri" pitchFamily="34" charset="0"/>
                <a:cs typeface="Calibri" pitchFamily="34" charset="0"/>
              </a:rPr>
              <a:t>Advance Payments are considered on a case by case basis.</a:t>
            </a:r>
          </a:p>
          <a:p>
            <a:pPr marL="0" indent="0" eaLnBrk="1" hangingPunct="1">
              <a:spcBef>
                <a:spcPts val="1200"/>
              </a:spcBef>
              <a:buNone/>
              <a:defRPr/>
            </a:pPr>
            <a:endParaRPr lang="en-GB" sz="2400" dirty="0" smtClean="0">
              <a:latin typeface="Calibri" pitchFamily="34" charset="0"/>
              <a:cs typeface="Calibri" pitchFamily="34" charset="0"/>
            </a:endParaRPr>
          </a:p>
          <a:p>
            <a:pPr marL="0" indent="0" eaLnBrk="1" hangingPunct="1">
              <a:spcBef>
                <a:spcPts val="1200"/>
              </a:spcBef>
              <a:buNone/>
              <a:defRPr/>
            </a:pPr>
            <a:r>
              <a:rPr lang="en-GB" sz="2800" b="1" dirty="0" smtClean="0">
                <a:latin typeface="Calibri" pitchFamily="34" charset="0"/>
                <a:cs typeface="Calibri" pitchFamily="34" charset="0"/>
              </a:rPr>
              <a:t>REIMBURSEMENT OF EXPENITURE CLAIMED</a:t>
            </a:r>
          </a:p>
          <a:p>
            <a:pPr eaLnBrk="1" hangingPunct="1">
              <a:spcBef>
                <a:spcPts val="1200"/>
              </a:spcBef>
              <a:buFont typeface="Wingdings" pitchFamily="2" charset="2"/>
              <a:buChar char="Ø"/>
              <a:defRPr/>
            </a:pPr>
            <a:r>
              <a:rPr lang="en-IE" sz="2400" dirty="0">
                <a:latin typeface="Calibri" pitchFamily="34" charset="0"/>
                <a:cs typeface="Calibri" pitchFamily="34" charset="0"/>
              </a:rPr>
              <a:t>Grantees will be required to submit 4 quarterly </a:t>
            </a:r>
            <a:r>
              <a:rPr lang="en-IE" sz="2400" dirty="0" smtClean="0">
                <a:latin typeface="Calibri" pitchFamily="34" charset="0"/>
                <a:cs typeface="Calibri" pitchFamily="34" charset="0"/>
              </a:rPr>
              <a:t>claims </a:t>
            </a:r>
            <a:r>
              <a:rPr lang="en-IE" sz="2400" dirty="0">
                <a:latin typeface="Calibri" pitchFamily="34" charset="0"/>
                <a:cs typeface="Calibri" pitchFamily="34" charset="0"/>
              </a:rPr>
              <a:t>for payment </a:t>
            </a:r>
            <a:r>
              <a:rPr lang="en-IE" sz="2400" dirty="0" smtClean="0">
                <a:latin typeface="Calibri" pitchFamily="34" charset="0"/>
                <a:cs typeface="Calibri" pitchFamily="34" charset="0"/>
              </a:rPr>
              <a:t>annually.  Payments </a:t>
            </a:r>
            <a:r>
              <a:rPr lang="en-IE" sz="2400" dirty="0">
                <a:latin typeface="Calibri" pitchFamily="34" charset="0"/>
                <a:cs typeface="Calibri" pitchFamily="34" charset="0"/>
              </a:rPr>
              <a:t>to be made on a retrospective/reimbursement basis.</a:t>
            </a:r>
          </a:p>
          <a:p>
            <a:pPr marL="0" indent="0" eaLnBrk="1" hangingPunct="1">
              <a:spcBef>
                <a:spcPts val="1200"/>
              </a:spcBef>
              <a:buNone/>
              <a:defRPr/>
            </a:pPr>
            <a:endParaRPr lang="en-GB" sz="2400" b="1" dirty="0" smtClean="0">
              <a:latin typeface="Calibri" pitchFamily="34" charset="0"/>
              <a:cs typeface="Calibri" pitchFamily="34" charset="0"/>
            </a:endParaRPr>
          </a:p>
        </p:txBody>
      </p:sp>
      <p:sp>
        <p:nvSpPr>
          <p:cNvPr id="12292"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4B2A21B8-055C-49FF-AD30-8E9E46B9A433}" type="slidenum">
              <a:rPr lang="en-US"/>
              <a:pPr>
                <a:defRPr/>
              </a:pPr>
              <a:t>5</a:t>
            </a:fld>
            <a:endParaRPr lang="en-US" dirty="0"/>
          </a:p>
        </p:txBody>
      </p:sp>
      <p:sp>
        <p:nvSpPr>
          <p:cNvPr id="2" name="Title 1"/>
          <p:cNvSpPr>
            <a:spLocks/>
          </p:cNvSpPr>
          <p:nvPr/>
        </p:nvSpPr>
        <p:spPr bwMode="auto">
          <a:xfrm>
            <a:off x="550987" y="404664"/>
            <a:ext cx="8229600" cy="879500"/>
          </a:xfrm>
          <a:prstGeom prst="rect">
            <a:avLst/>
          </a:prstGeom>
          <a:noFill/>
          <a:ln w="9525">
            <a:noFill/>
            <a:miter lim="800000"/>
            <a:headEnd/>
            <a:tailEnd/>
          </a:ln>
        </p:spPr>
        <p:txBody>
          <a:bodyPr lIns="0" rIns="0" bIns="0" anchor="b"/>
          <a:lstStyle/>
          <a:p>
            <a:pPr algn="ctr">
              <a:defRPr/>
            </a:pPr>
            <a:r>
              <a:rPr lang="en-GB" sz="4000" b="1" dirty="0" smtClean="0">
                <a:solidFill>
                  <a:schemeClr val="tx2">
                    <a:lumMod val="75000"/>
                  </a:schemeClr>
                </a:solidFill>
                <a:latin typeface="+mj-lt"/>
              </a:rPr>
              <a:t>PAYMENT OF GRANT AID</a:t>
            </a:r>
            <a:endParaRPr lang="en-US" sz="4000" b="1" dirty="0">
              <a:solidFill>
                <a:schemeClr val="tx2">
                  <a:lumMod val="75000"/>
                </a:schemeClr>
              </a:solidFill>
              <a:effectLst>
                <a:outerShdw blurRad="38100" dist="38100" dir="2700000" algn="tl">
                  <a:srgbClr val="C0C0C0"/>
                </a:outerShdw>
              </a:effectLst>
              <a:latin typeface="+mj-lt"/>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A2BFC6A-1865-4848-920F-8844272D5BEE}" type="slidenum">
              <a:rPr lang="en-US" smtClean="0"/>
              <a:pPr>
                <a:defRPr/>
              </a:pPr>
              <a:t>6</a:t>
            </a:fld>
            <a:endParaRPr lang="en-US" dirty="0"/>
          </a:p>
        </p:txBody>
      </p:sp>
      <p:sp>
        <p:nvSpPr>
          <p:cNvPr id="3" name="Rectangle 2"/>
          <p:cNvSpPr/>
          <p:nvPr/>
        </p:nvSpPr>
        <p:spPr>
          <a:xfrm>
            <a:off x="395536" y="764704"/>
            <a:ext cx="8568952" cy="4816703"/>
          </a:xfrm>
          <a:prstGeom prst="rect">
            <a:avLst/>
          </a:prstGeom>
        </p:spPr>
        <p:txBody>
          <a:bodyPr wrap="square">
            <a:spAutoFit/>
          </a:bodyPr>
          <a:lstStyle/>
          <a:p>
            <a:r>
              <a:rPr lang="en-IE" sz="2800" b="1" u="sng" dirty="0" smtClean="0">
                <a:latin typeface="+mj-lt"/>
              </a:rPr>
              <a:t>CLAIMS PROCESS</a:t>
            </a:r>
          </a:p>
          <a:p>
            <a:pPr marL="361950" indent="-361950">
              <a:spcBef>
                <a:spcPts val="600"/>
              </a:spcBef>
              <a:buFont typeface="Wingdings" pitchFamily="2" charset="2"/>
              <a:buChar char="Ø"/>
            </a:pPr>
            <a:r>
              <a:rPr lang="en-GB" sz="2400" dirty="0" smtClean="0">
                <a:latin typeface="Calibri" pitchFamily="34" charset="0"/>
                <a:cs typeface="Calibri" pitchFamily="34" charset="0"/>
              </a:rPr>
              <a:t>Completed claims comprise:-</a:t>
            </a:r>
          </a:p>
          <a:p>
            <a:pPr marL="990600" indent="-276225">
              <a:buFont typeface="Wingdings" pitchFamily="2" charset="2"/>
              <a:buChar char="§"/>
            </a:pPr>
            <a:r>
              <a:rPr lang="en-GB" sz="2400" dirty="0" smtClean="0">
                <a:latin typeface="Calibri" pitchFamily="34" charset="0"/>
                <a:cs typeface="Calibri" pitchFamily="34" charset="0"/>
              </a:rPr>
              <a:t>Signed Declaration by Grantee </a:t>
            </a:r>
            <a:r>
              <a:rPr lang="en-GB" b="1" dirty="0" smtClean="0">
                <a:latin typeface="Calibri" pitchFamily="34" charset="0"/>
                <a:cs typeface="Calibri" pitchFamily="34" charset="0"/>
              </a:rPr>
              <a:t>(Template included in pack)</a:t>
            </a:r>
          </a:p>
          <a:p>
            <a:pPr marL="990600" indent="-276225">
              <a:buFont typeface="Wingdings" pitchFamily="2" charset="2"/>
              <a:buChar char="§"/>
            </a:pPr>
            <a:r>
              <a:rPr lang="en-GB" sz="2400" dirty="0" smtClean="0">
                <a:latin typeface="Calibri" pitchFamily="34" charset="0"/>
                <a:cs typeface="Calibri" pitchFamily="34" charset="0"/>
              </a:rPr>
              <a:t>Expenditure Report </a:t>
            </a:r>
            <a:r>
              <a:rPr lang="en-GB" b="1" dirty="0" smtClean="0">
                <a:latin typeface="Calibri" pitchFamily="34" charset="0"/>
                <a:cs typeface="Calibri" pitchFamily="34" charset="0"/>
              </a:rPr>
              <a:t>(Template included in pack)</a:t>
            </a:r>
          </a:p>
          <a:p>
            <a:pPr marL="990600" indent="-276225">
              <a:buFont typeface="Wingdings" pitchFamily="2" charset="2"/>
              <a:buChar char="§"/>
            </a:pPr>
            <a:r>
              <a:rPr lang="en-GB" sz="2400" dirty="0" smtClean="0">
                <a:latin typeface="Calibri" pitchFamily="34" charset="0"/>
                <a:cs typeface="Calibri" pitchFamily="34" charset="0"/>
              </a:rPr>
              <a:t>Progress Report </a:t>
            </a:r>
            <a:r>
              <a:rPr lang="en-GB" b="1" dirty="0" smtClean="0">
                <a:latin typeface="Calibri" pitchFamily="34" charset="0"/>
                <a:cs typeface="Calibri" pitchFamily="34" charset="0"/>
              </a:rPr>
              <a:t>(Template included in pack)</a:t>
            </a:r>
          </a:p>
          <a:p>
            <a:pPr marL="990600" indent="-276225">
              <a:buFont typeface="Wingdings" pitchFamily="2" charset="2"/>
              <a:buChar char="§"/>
            </a:pPr>
            <a:r>
              <a:rPr lang="en-GB" sz="2400" dirty="0" smtClean="0">
                <a:latin typeface="Calibri" pitchFamily="34" charset="0"/>
                <a:cs typeface="Calibri" pitchFamily="34" charset="0"/>
              </a:rPr>
              <a:t>All relevant original supporting documentation e.g. invoices, procurement documentation, bank statements etc.</a:t>
            </a:r>
          </a:p>
          <a:p>
            <a:pPr marL="361950" indent="-361950">
              <a:spcBef>
                <a:spcPts val="600"/>
              </a:spcBef>
              <a:buFont typeface="Wingdings" pitchFamily="2" charset="2"/>
              <a:buChar char="Ø"/>
            </a:pPr>
            <a:r>
              <a:rPr lang="en-IE" sz="2400" dirty="0" smtClean="0">
                <a:latin typeface="Calibri" pitchFamily="34" charset="0"/>
                <a:cs typeface="Calibri" pitchFamily="34" charset="0"/>
              </a:rPr>
              <a:t>Any individual item of expenditure must be claimed within 6 months of expenditure been paid.</a:t>
            </a:r>
          </a:p>
          <a:p>
            <a:pPr marL="361950" indent="-361950">
              <a:spcBef>
                <a:spcPts val="600"/>
              </a:spcBef>
              <a:buFont typeface="Wingdings" pitchFamily="2" charset="2"/>
              <a:buChar char="Ø"/>
            </a:pPr>
            <a:r>
              <a:rPr lang="en-IE" sz="2400" dirty="0" smtClean="0">
                <a:latin typeface="Calibri" pitchFamily="34" charset="0"/>
                <a:cs typeface="Calibri" pitchFamily="34" charset="0"/>
              </a:rPr>
              <a:t>The </a:t>
            </a:r>
            <a:r>
              <a:rPr lang="en-IE" sz="2400" b="1" dirty="0" smtClean="0">
                <a:latin typeface="Calibri" pitchFamily="34" charset="0"/>
                <a:cs typeface="Calibri" pitchFamily="34" charset="0"/>
              </a:rPr>
              <a:t>final claim </a:t>
            </a:r>
            <a:r>
              <a:rPr lang="en-IE" sz="2400" dirty="0" smtClean="0">
                <a:latin typeface="Calibri" pitchFamily="34" charset="0"/>
                <a:cs typeface="Calibri" pitchFamily="34" charset="0"/>
              </a:rPr>
              <a:t>must be submitted within 3 months of Project end date.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p:cNvSpPr>
          <p:nvPr>
            <p:ph type="body" idx="1"/>
          </p:nvPr>
        </p:nvSpPr>
        <p:spPr/>
        <p:txBody>
          <a:bodyPr/>
          <a:lstStyle/>
          <a:p>
            <a:pPr eaLnBrk="1" hangingPunct="1">
              <a:buFont typeface="Wingdings" pitchFamily="2" charset="2"/>
              <a:buNone/>
              <a:defRPr/>
            </a:pPr>
            <a:r>
              <a:rPr lang="en-GB" sz="2000" dirty="0" smtClean="0">
                <a:effectLst>
                  <a:outerShdw blurRad="38100" dist="38100" dir="2700000" algn="tl">
                    <a:srgbClr val="C0C0C0"/>
                  </a:outerShdw>
                </a:effectLst>
                <a:latin typeface="Arial Narrow" pitchFamily="34" charset="0"/>
              </a:rPr>
              <a:t> </a:t>
            </a:r>
          </a:p>
          <a:p>
            <a:pPr eaLnBrk="1" hangingPunct="1">
              <a:buFont typeface="Wingdings" pitchFamily="2" charset="2"/>
              <a:buNone/>
              <a:defRPr/>
            </a:pPr>
            <a:endParaRPr lang="en-US" sz="2000" dirty="0" smtClean="0">
              <a:solidFill>
                <a:srgbClr val="FF0000"/>
              </a:solidFill>
              <a:latin typeface="Arial Narrow" pitchFamily="34" charset="0"/>
            </a:endParaRPr>
          </a:p>
          <a:p>
            <a:pPr>
              <a:defRPr/>
            </a:pPr>
            <a:endParaRPr lang="en-GB" dirty="0" smtClean="0"/>
          </a:p>
        </p:txBody>
      </p:sp>
      <p:sp>
        <p:nvSpPr>
          <p:cNvPr id="45060" name="Rectangle 4"/>
          <p:cNvSpPr>
            <a:spLocks noChangeArrowheads="1"/>
          </p:cNvSpPr>
          <p:nvPr/>
        </p:nvSpPr>
        <p:spPr bwMode="auto">
          <a:xfrm>
            <a:off x="468313" y="1989138"/>
            <a:ext cx="8064500" cy="339725"/>
          </a:xfrm>
          <a:prstGeom prst="rect">
            <a:avLst/>
          </a:prstGeom>
          <a:noFill/>
          <a:ln w="9525">
            <a:noFill/>
            <a:miter lim="800000"/>
            <a:headEnd/>
            <a:tailEnd/>
          </a:ln>
          <a:effectLst/>
        </p:spPr>
        <p:txBody>
          <a:bodyPr>
            <a:spAutoFit/>
          </a:bodyPr>
          <a:lstStyle/>
          <a:p>
            <a:pPr eaLnBrk="1" hangingPunct="1">
              <a:lnSpc>
                <a:spcPct val="90000"/>
              </a:lnSpc>
              <a:spcBef>
                <a:spcPct val="20000"/>
              </a:spcBef>
              <a:buClr>
                <a:srgbClr val="0BD0D9"/>
              </a:buClr>
              <a:buSzPct val="95000"/>
              <a:buFont typeface="Wingdings 2" pitchFamily="18" charset="2"/>
              <a:buNone/>
              <a:defRPr/>
            </a:pPr>
            <a:endParaRPr lang="en-GB" dirty="0">
              <a:effectLst>
                <a:outerShdw blurRad="38100" dist="38100" dir="2700000" algn="tl">
                  <a:srgbClr val="C0C0C0"/>
                </a:outerShdw>
              </a:effectLst>
            </a:endParaRPr>
          </a:p>
        </p:txBody>
      </p:sp>
      <p:sp>
        <p:nvSpPr>
          <p:cNvPr id="45062" name="Rectangle 6"/>
          <p:cNvSpPr>
            <a:spLocks noChangeArrowheads="1"/>
          </p:cNvSpPr>
          <p:nvPr/>
        </p:nvSpPr>
        <p:spPr bwMode="auto">
          <a:xfrm>
            <a:off x="428625" y="1357313"/>
            <a:ext cx="8280400" cy="1323975"/>
          </a:xfrm>
          <a:prstGeom prst="rect">
            <a:avLst/>
          </a:prstGeom>
          <a:noFill/>
          <a:ln w="9525">
            <a:noFill/>
            <a:miter lim="800000"/>
            <a:headEnd/>
            <a:tailEnd/>
          </a:ln>
          <a:effectLst/>
        </p:spPr>
        <p:txBody>
          <a:bodyPr>
            <a:spAutoFit/>
          </a:bodyPr>
          <a:lstStyle/>
          <a:p>
            <a:pPr>
              <a:defRPr/>
            </a:pPr>
            <a:endParaRPr lang="en-GB" sz="2000" dirty="0">
              <a:latin typeface="+mj-lt"/>
            </a:endParaRPr>
          </a:p>
          <a:p>
            <a:pPr>
              <a:defRPr/>
            </a:pPr>
            <a:endParaRPr lang="en-GB" sz="2000" dirty="0">
              <a:latin typeface="+mj-lt"/>
            </a:endParaRPr>
          </a:p>
          <a:p>
            <a:pPr>
              <a:defRPr/>
            </a:pPr>
            <a:endParaRPr lang="en-GB" sz="2000" dirty="0">
              <a:latin typeface="+mj-lt"/>
            </a:endParaRPr>
          </a:p>
          <a:p>
            <a:pPr>
              <a:buFontTx/>
              <a:buChar char="•"/>
              <a:defRPr/>
            </a:pPr>
            <a:endParaRPr lang="en-GB" sz="2000" dirty="0">
              <a:latin typeface="+mj-lt"/>
            </a:endParaRPr>
          </a:p>
        </p:txBody>
      </p:sp>
      <p:sp>
        <p:nvSpPr>
          <p:cNvPr id="7" name="Title 1"/>
          <p:cNvSpPr>
            <a:spLocks noGrp="1"/>
          </p:cNvSpPr>
          <p:nvPr>
            <p:ph type="title"/>
          </p:nvPr>
        </p:nvSpPr>
        <p:spPr>
          <a:xfrm>
            <a:off x="467544" y="332656"/>
            <a:ext cx="8229600" cy="477837"/>
          </a:xfrm>
        </p:spPr>
        <p:txBody>
          <a:bodyPr/>
          <a:lstStyle/>
          <a:p>
            <a:pPr algn="ctr">
              <a:defRPr/>
            </a:pPr>
            <a:r>
              <a:rPr lang="en-GB" sz="4000" b="1" dirty="0" smtClean="0">
                <a:solidFill>
                  <a:schemeClr val="tx2">
                    <a:lumMod val="75000"/>
                  </a:schemeClr>
                </a:solidFill>
              </a:rPr>
              <a:t>CLAIMS/PAYMENT PROCESS</a:t>
            </a:r>
            <a:endParaRPr lang="en-GB" sz="4000" b="1" dirty="0">
              <a:solidFill>
                <a:schemeClr val="tx2">
                  <a:lumMod val="75000"/>
                </a:schemeClr>
              </a:solidFill>
            </a:endParaRPr>
          </a:p>
        </p:txBody>
      </p:sp>
      <p:graphicFrame>
        <p:nvGraphicFramePr>
          <p:cNvPr id="8" name="Content Placeholder 4"/>
          <p:cNvGraphicFramePr>
            <a:graphicFrameLocks/>
          </p:cNvGraphicFramePr>
          <p:nvPr>
            <p:extLst>
              <p:ext uri="{D42A27DB-BD31-4B8C-83A1-F6EECF244321}">
                <p14:modId xmlns="" xmlns:p14="http://schemas.microsoft.com/office/powerpoint/2010/main" val="2254485622"/>
              </p:ext>
            </p:extLst>
          </p:nvPr>
        </p:nvGraphicFramePr>
        <p:xfrm>
          <a:off x="467544" y="620688"/>
          <a:ext cx="8320438" cy="5668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8" name="Straight Connector 17"/>
          <p:cNvCxnSpPr/>
          <p:nvPr/>
        </p:nvCxnSpPr>
        <p:spPr>
          <a:xfrm>
            <a:off x="5940152" y="4509120"/>
            <a:ext cx="720080" cy="504056"/>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940152" y="4509120"/>
            <a:ext cx="720080"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6084168" y="5805264"/>
            <a:ext cx="792088" cy="144016"/>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476672"/>
            <a:ext cx="8229600" cy="576064"/>
          </a:xfrm>
        </p:spPr>
        <p:txBody>
          <a:bodyPr/>
          <a:lstStyle/>
          <a:p>
            <a:pPr algn="ctr"/>
            <a:r>
              <a:rPr lang="en-IE" sz="4000" b="1" dirty="0" smtClean="0"/>
              <a:t>ELIGIBILITY OF EXPENDITURE</a:t>
            </a:r>
          </a:p>
        </p:txBody>
      </p:sp>
      <p:sp>
        <p:nvSpPr>
          <p:cNvPr id="4" name="Slide Number Placeholder 3"/>
          <p:cNvSpPr>
            <a:spLocks noGrp="1"/>
          </p:cNvSpPr>
          <p:nvPr>
            <p:ph type="sldNum" sz="quarter" idx="12"/>
          </p:nvPr>
        </p:nvSpPr>
        <p:spPr/>
        <p:txBody>
          <a:bodyPr/>
          <a:lstStyle/>
          <a:p>
            <a:pPr>
              <a:defRPr/>
            </a:pPr>
            <a:fld id="{B431F461-EB3C-4DE8-A367-D3DE839F8B7F}" type="slidenum">
              <a:rPr lang="en-US" smtClean="0"/>
              <a:pPr>
                <a:defRPr/>
              </a:pPr>
              <a:t>8</a:t>
            </a:fld>
            <a:endParaRPr lang="en-US" dirty="0"/>
          </a:p>
        </p:txBody>
      </p:sp>
      <p:sp>
        <p:nvSpPr>
          <p:cNvPr id="8" name="TextBox 7"/>
          <p:cNvSpPr txBox="1"/>
          <p:nvPr/>
        </p:nvSpPr>
        <p:spPr>
          <a:xfrm>
            <a:off x="210940" y="1030536"/>
            <a:ext cx="8568952" cy="6509474"/>
          </a:xfrm>
          <a:prstGeom prst="rect">
            <a:avLst/>
          </a:prstGeom>
          <a:noFill/>
        </p:spPr>
        <p:txBody>
          <a:bodyPr wrap="square">
            <a:spAutoFit/>
          </a:bodyPr>
          <a:lstStyle/>
          <a:p>
            <a:pPr>
              <a:spcBef>
                <a:spcPts val="0"/>
              </a:spcBef>
              <a:spcAft>
                <a:spcPts val="0"/>
              </a:spcAft>
              <a:defRPr/>
            </a:pPr>
            <a:r>
              <a:rPr lang="en-IE" sz="2400" dirty="0" smtClean="0">
                <a:latin typeface="+mj-lt"/>
              </a:rPr>
              <a:t>Proof of expenditure is always required; therefore expenditure must be supported by receipted invoices or accounting documents together with bank statements. There must also be a proven link with the projects operations . </a:t>
            </a:r>
          </a:p>
          <a:p>
            <a:pPr>
              <a:spcBef>
                <a:spcPts val="0"/>
              </a:spcBef>
              <a:spcAft>
                <a:spcPts val="0"/>
              </a:spcAft>
              <a:defRPr/>
            </a:pPr>
            <a:r>
              <a:rPr lang="en-IE" b="1" dirty="0" smtClean="0">
                <a:latin typeface="+mj-lt"/>
              </a:rPr>
              <a:t>(refer to Guidance Notes for Grantees Section 2)</a:t>
            </a:r>
          </a:p>
          <a:p>
            <a:pPr>
              <a:spcBef>
                <a:spcPts val="0"/>
              </a:spcBef>
              <a:spcAft>
                <a:spcPts val="0"/>
              </a:spcAft>
              <a:defRPr/>
            </a:pPr>
            <a:endParaRPr lang="en-IE" sz="800" dirty="0">
              <a:latin typeface="+mj-lt"/>
            </a:endParaRPr>
          </a:p>
          <a:p>
            <a:pPr>
              <a:spcBef>
                <a:spcPts val="0"/>
              </a:spcBef>
              <a:spcAft>
                <a:spcPts val="0"/>
              </a:spcAft>
              <a:defRPr/>
            </a:pPr>
            <a:r>
              <a:rPr lang="en-IE" sz="2400" dirty="0" smtClean="0">
                <a:latin typeface="+mj-lt"/>
              </a:rPr>
              <a:t>The following types of documentation must be submitted/retained to support expenditure claimed; </a:t>
            </a:r>
          </a:p>
          <a:p>
            <a:pPr>
              <a:spcBef>
                <a:spcPts val="1500"/>
              </a:spcBef>
              <a:spcAft>
                <a:spcPts val="0"/>
              </a:spcAft>
              <a:defRPr/>
            </a:pPr>
            <a:r>
              <a:rPr lang="en-IE" sz="2400" b="1" dirty="0" smtClean="0">
                <a:cs typeface="Arial" pitchFamily="34" charset="0"/>
              </a:rPr>
              <a:t>STAFFING </a:t>
            </a:r>
            <a:r>
              <a:rPr lang="en-IE" sz="2400" b="1" dirty="0">
                <a:cs typeface="Arial" pitchFamily="34" charset="0"/>
              </a:rPr>
              <a:t>COSTS</a:t>
            </a:r>
            <a:r>
              <a:rPr lang="en-IE" sz="2400" b="1" dirty="0" smtClean="0">
                <a:cs typeface="Arial" pitchFamily="34" charset="0"/>
              </a:rPr>
              <a:t>:-</a:t>
            </a:r>
            <a:endParaRPr lang="en-IE" sz="2400" b="1" dirty="0" smtClean="0">
              <a:latin typeface="+mj-lt"/>
            </a:endParaRPr>
          </a:p>
          <a:p>
            <a:pPr marL="355600" indent="-355600">
              <a:spcAft>
                <a:spcPts val="600"/>
              </a:spcAft>
              <a:buFont typeface="Wingdings" pitchFamily="2" charset="2"/>
              <a:buChar char="Ø"/>
              <a:defRPr/>
            </a:pPr>
            <a:r>
              <a:rPr lang="en-IE" sz="2200" dirty="0">
                <a:latin typeface="Calibri" pitchFamily="34" charset="0"/>
                <a:cs typeface="Calibri" pitchFamily="34" charset="0"/>
              </a:rPr>
              <a:t>Payroll </a:t>
            </a:r>
            <a:r>
              <a:rPr lang="en-IE" sz="2200" dirty="0" smtClean="0">
                <a:latin typeface="Calibri" pitchFamily="34" charset="0"/>
                <a:cs typeface="Calibri" pitchFamily="34" charset="0"/>
              </a:rPr>
              <a:t>records - </a:t>
            </a:r>
            <a:r>
              <a:rPr lang="en-IE" sz="2200" dirty="0">
                <a:latin typeface="Calibri" pitchFamily="34" charset="0"/>
                <a:cs typeface="Calibri" pitchFamily="34" charset="0"/>
              </a:rPr>
              <a:t>Tax Deduction </a:t>
            </a:r>
            <a:r>
              <a:rPr lang="en-IE" sz="2200" dirty="0" smtClean="0">
                <a:latin typeface="Calibri" pitchFamily="34" charset="0"/>
                <a:cs typeface="Calibri" pitchFamily="34" charset="0"/>
              </a:rPr>
              <a:t>Cards</a:t>
            </a:r>
            <a:endParaRPr lang="en-IE" sz="2200" dirty="0">
              <a:latin typeface="Calibri" pitchFamily="34" charset="0"/>
              <a:cs typeface="Calibri" pitchFamily="34" charset="0"/>
            </a:endParaRPr>
          </a:p>
          <a:p>
            <a:pPr marL="355600" indent="-355600">
              <a:spcAft>
                <a:spcPts val="600"/>
              </a:spcAft>
              <a:buFont typeface="Wingdings" pitchFamily="2" charset="2"/>
              <a:buChar char="Ø"/>
              <a:defRPr/>
            </a:pPr>
            <a:r>
              <a:rPr lang="en-IE" sz="2200" dirty="0" smtClean="0">
                <a:latin typeface="Calibri" pitchFamily="34" charset="0"/>
                <a:cs typeface="Calibri" pitchFamily="34" charset="0"/>
              </a:rPr>
              <a:t>Contracts </a:t>
            </a:r>
            <a:r>
              <a:rPr lang="en-IE" sz="2200" dirty="0">
                <a:latin typeface="Calibri" pitchFamily="34" charset="0"/>
                <a:cs typeface="Calibri" pitchFamily="34" charset="0"/>
              </a:rPr>
              <a:t>of </a:t>
            </a:r>
            <a:r>
              <a:rPr lang="en-IE" sz="2200" dirty="0" smtClean="0">
                <a:latin typeface="Calibri" pitchFamily="34" charset="0"/>
                <a:cs typeface="Calibri" pitchFamily="34" charset="0"/>
              </a:rPr>
              <a:t>Employment</a:t>
            </a:r>
          </a:p>
          <a:p>
            <a:pPr marL="355600" indent="-355600">
              <a:spcAft>
                <a:spcPts val="600"/>
              </a:spcAft>
              <a:buFont typeface="Wingdings" pitchFamily="2" charset="2"/>
              <a:buChar char="Ø"/>
              <a:defRPr/>
            </a:pPr>
            <a:r>
              <a:rPr lang="en-IE" sz="2200" dirty="0">
                <a:latin typeface="Calibri" pitchFamily="34" charset="0"/>
                <a:cs typeface="Calibri" pitchFamily="34" charset="0"/>
              </a:rPr>
              <a:t>Rates of pay should be linked to relevant </a:t>
            </a:r>
            <a:r>
              <a:rPr lang="en-IE" sz="2200" dirty="0" err="1" smtClean="0">
                <a:latin typeface="Calibri" pitchFamily="34" charset="0"/>
                <a:cs typeface="Calibri" pitchFamily="34" charset="0"/>
              </a:rPr>
              <a:t>payscales</a:t>
            </a:r>
            <a:endParaRPr lang="en-IE" sz="2200" dirty="0" smtClean="0">
              <a:latin typeface="Calibri" pitchFamily="34" charset="0"/>
              <a:cs typeface="Calibri" pitchFamily="34" charset="0"/>
            </a:endParaRPr>
          </a:p>
          <a:p>
            <a:pPr marL="355600" indent="-355600">
              <a:spcAft>
                <a:spcPts val="600"/>
              </a:spcAft>
              <a:buFont typeface="Wingdings" pitchFamily="2" charset="2"/>
              <a:buChar char="Ø"/>
              <a:defRPr/>
            </a:pPr>
            <a:r>
              <a:rPr lang="en-IE" sz="2200" dirty="0" smtClean="0">
                <a:latin typeface="Calibri" pitchFamily="34" charset="0"/>
                <a:cs typeface="Calibri" pitchFamily="34" charset="0"/>
              </a:rPr>
              <a:t>Timesheets must be submitted where staff are working less than 100% on the DACT Project. These should clearly outline total number of hours worked, number of hours allocated to the DACT Project and number of hours allocated to other areas of work.</a:t>
            </a:r>
          </a:p>
          <a:p>
            <a:pPr>
              <a:spcBef>
                <a:spcPts val="1500"/>
              </a:spcBef>
              <a:spcAft>
                <a:spcPts val="0"/>
              </a:spcAft>
              <a:defRPr/>
            </a:pPr>
            <a:endParaRPr lang="en-IE" sz="2400" b="1" dirty="0" smtClean="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5" y="1124744"/>
            <a:ext cx="8229600" cy="4896644"/>
          </a:xfrm>
        </p:spPr>
        <p:txBody>
          <a:bodyPr/>
          <a:lstStyle/>
          <a:p>
            <a:pPr>
              <a:spcAft>
                <a:spcPts val="600"/>
              </a:spcAft>
              <a:buFont typeface="Wingdings" pitchFamily="2" charset="2"/>
              <a:buChar char="Ø"/>
              <a:defRPr/>
            </a:pPr>
            <a:r>
              <a:rPr lang="en-IE" sz="2200" b="1" dirty="0" smtClean="0">
                <a:latin typeface="+mj-lt"/>
              </a:rPr>
              <a:t>STAFF </a:t>
            </a:r>
            <a:r>
              <a:rPr lang="en-IE" sz="2200" b="1" dirty="0">
                <a:latin typeface="+mj-lt"/>
              </a:rPr>
              <a:t>RECRUITMENT – </a:t>
            </a:r>
            <a:r>
              <a:rPr lang="en-IE" sz="2200" dirty="0">
                <a:latin typeface="+mj-lt"/>
              </a:rPr>
              <a:t>When new staff are recruited,  documentation to support the recruitment process from start (advert) to finish (contract of employment) must be retained.</a:t>
            </a:r>
          </a:p>
          <a:p>
            <a:pPr>
              <a:spcBef>
                <a:spcPts val="1500"/>
              </a:spcBef>
              <a:spcAft>
                <a:spcPts val="0"/>
              </a:spcAft>
              <a:buFont typeface="Wingdings" pitchFamily="2" charset="2"/>
              <a:buChar char="Ø"/>
              <a:defRPr/>
            </a:pPr>
            <a:r>
              <a:rPr lang="en-IE" sz="2200" b="1" dirty="0">
                <a:latin typeface="+mj-lt"/>
              </a:rPr>
              <a:t>STAFF REDEPLOYMENT - </a:t>
            </a:r>
            <a:r>
              <a:rPr lang="en-IE" sz="2200" dirty="0">
                <a:latin typeface="+mj-lt"/>
              </a:rPr>
              <a:t>When staff are redeployed, evidence of approval of the redeployment together with confirmation of the redeployment to the individual staff member must be retained. Any redeployment of staff must be in line with the organisations redeployment policy.</a:t>
            </a:r>
          </a:p>
          <a:p>
            <a:pPr marL="355600" indent="-355600">
              <a:spcAft>
                <a:spcPts val="600"/>
              </a:spcAft>
              <a:buNone/>
              <a:defRPr/>
            </a:pPr>
            <a:endParaRPr lang="en-IE" sz="2400" dirty="0" smtClean="0">
              <a:latin typeface="+mj-lt"/>
              <a:cs typeface="Arial" pitchFamily="34" charset="0"/>
            </a:endParaRPr>
          </a:p>
          <a:p>
            <a:pPr>
              <a:spcAft>
                <a:spcPts val="600"/>
              </a:spcAft>
              <a:buNone/>
              <a:defRPr/>
            </a:pPr>
            <a:endParaRPr lang="en-US" sz="2800" dirty="0">
              <a:latin typeface="+mj-lt"/>
            </a:endParaRPr>
          </a:p>
          <a:p>
            <a:pPr>
              <a:spcAft>
                <a:spcPts val="600"/>
              </a:spcAft>
              <a:defRPr/>
            </a:pPr>
            <a:endParaRPr lang="en-US" sz="3600" dirty="0"/>
          </a:p>
        </p:txBody>
      </p:sp>
      <p:sp>
        <p:nvSpPr>
          <p:cNvPr id="4" name="Slide Number Placeholder 3"/>
          <p:cNvSpPr>
            <a:spLocks noGrp="1"/>
          </p:cNvSpPr>
          <p:nvPr>
            <p:ph type="sldNum" sz="quarter" idx="12"/>
          </p:nvPr>
        </p:nvSpPr>
        <p:spPr/>
        <p:txBody>
          <a:bodyPr/>
          <a:lstStyle/>
          <a:p>
            <a:pPr>
              <a:defRPr/>
            </a:pPr>
            <a:fld id="{AF3107FB-A892-47B3-B093-7B55B4727825}"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documentManagement>
    <Sub_x002d_Programme xmlns="ffa1726e-2023-4f79-bf5a-55b4dfdd1eb3" xsi:nil="true"/>
    <PublicationProgrammes xmlns="1cbf2052-484a-49de-ad8a-662b8e56b0d6">Disability Activation Project</PublicationProgrammes>
    <PublishingExpirationDate xmlns="http://schemas.microsoft.com/sharepoint/v3" xsi:nil="true"/>
    <PublishingStartDate xmlns="http://schemas.microsoft.com/sharepoint/v3" xsi:nil="true"/>
    <PublicationMostRequested xmlns="1cbf2052-484a-49de-ad8a-662b8e56b0d6">false</PublicationMostRequested>
    <PublicationCategories xmlns="1cbf2052-484a-49de-ad8a-662b8e56b0d6">
      <Value>Programme</Value>
    </PublicationCategorie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B7EF56E2956FE8469ECD4AA78C357548" ma:contentTypeVersion="5" ma:contentTypeDescription="Create a new document." ma:contentTypeScope="" ma:versionID="641c35d8fab99ae7281a50eed09b3cf9">
  <xsd:schema xmlns:xsd="http://www.w3.org/2001/XMLSchema" xmlns:xs="http://www.w3.org/2001/XMLSchema" xmlns:p="http://schemas.microsoft.com/office/2006/metadata/properties" xmlns:ns1="http://schemas.microsoft.com/sharepoint/v3" xmlns:ns2="1cbf2052-484a-49de-ad8a-662b8e56b0d6" xmlns:ns3="ffa1726e-2023-4f79-bf5a-55b4dfdd1eb3" targetNamespace="http://schemas.microsoft.com/office/2006/metadata/properties" ma:root="true" ma:fieldsID="fcc5a08473b7920773163610cb2616d2" ns1:_="" ns2:_="" ns3:_="">
    <xsd:import namespace="http://schemas.microsoft.com/sharepoint/v3"/>
    <xsd:import namespace="1cbf2052-484a-49de-ad8a-662b8e56b0d6"/>
    <xsd:import namespace="ffa1726e-2023-4f79-bf5a-55b4dfdd1eb3"/>
    <xsd:element name="properties">
      <xsd:complexType>
        <xsd:sequence>
          <xsd:element name="documentManagement">
            <xsd:complexType>
              <xsd:all>
                <xsd:element ref="ns1:PublishingStartDate" minOccurs="0"/>
                <xsd:element ref="ns1:PublishingExpirationDate" minOccurs="0"/>
                <xsd:element ref="ns2:PublicationCategories" minOccurs="0"/>
                <xsd:element ref="ns2:PublicationMostRequested" minOccurs="0"/>
                <xsd:element ref="ns2:PublicationProgrammes" minOccurs="0"/>
                <xsd:element ref="ns3:Sub_x002d_Program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2" nillable="true" ma:displayName="Scheduling Start Date" ma:internalName="PublishingStartDate">
      <xsd:simpleType>
        <xsd:restriction base="dms:Unknown"/>
      </xsd:simpleType>
    </xsd:element>
    <xsd:element name="PublishingExpirationDate" ma:index="3" nillable="true" ma:displayName="Scheduling End Dat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cbf2052-484a-49de-ad8a-662b8e56b0d6" elementFormDefault="qualified">
    <xsd:import namespace="http://schemas.microsoft.com/office/2006/documentManagement/types"/>
    <xsd:import namespace="http://schemas.microsoft.com/office/infopath/2007/PartnerControls"/>
    <xsd:element name="PublicationCategories" ma:index="4" nillable="true" ma:displayName="PublicationCategories" ma:internalName="PublicationCategories">
      <xsd:complexType>
        <xsd:complexContent>
          <xsd:extension base="dms:MultiChoice">
            <xsd:sequence>
              <xsd:element name="Value" maxOccurs="unbounded" minOccurs="0" nillable="true">
                <xsd:simpleType>
                  <xsd:restriction base="dms:Choice">
                    <xsd:enumeration value="Corporate"/>
                    <xsd:enumeration value="Government"/>
                    <xsd:enumeration value="Media"/>
                    <xsd:enumeration value="Programme"/>
                    <xsd:enumeration value="Research"/>
                  </xsd:restriction>
                </xsd:simpleType>
              </xsd:element>
            </xsd:sequence>
          </xsd:extension>
        </xsd:complexContent>
      </xsd:complexType>
    </xsd:element>
    <xsd:element name="PublicationMostRequested" ma:index="5" nillable="true" ma:displayName="PublicationMostRequested" ma:default="0" ma:internalName="PublicationMostRequested">
      <xsd:simpleType>
        <xsd:restriction base="dms:Boolean"/>
      </xsd:simpleType>
    </xsd:element>
    <xsd:element name="PublicationProgrammes" ma:index="6" nillable="true" ma:displayName="Programme Category" ma:format="Dropdown" ma:internalName="PublicationProgrammes">
      <xsd:simpleType>
        <xsd:restriction base="dms:Choice">
          <xsd:enumeration value="ABC"/>
          <xsd:enumeration value="All Programmes"/>
          <xsd:enumeration value="Community &amp; Voluntary Grants"/>
          <xsd:enumeration value="Community Based CCTV"/>
          <xsd:enumeration value="Community Services Programme"/>
          <xsd:enumeration value="Dormant Accounts Fund"/>
          <xsd:enumeration value="Disability Activation Project"/>
          <xsd:enumeration value="Early Education &amp; Childcare"/>
          <xsd:enumeration value="Early Years Childcare"/>
          <xsd:enumeration value="Enhancing Disability Services"/>
          <xsd:enumeration value="Equality for Women"/>
          <xsd:enumeration value="European Integration Fund"/>
          <xsd:enumeration value="European Refugee Fund"/>
          <xsd:enumeration value="EIF &amp; ERF"/>
          <xsd:enumeration value="EU Life Long Learning"/>
          <xsd:enumeration value="Gateway"/>
          <xsd:enumeration value="Healthy Ireland Fund"/>
          <xsd:enumeration value="LEADER"/>
          <xsd:enumeration value="Learner Fund"/>
          <xsd:enumeration value="Local Community Development Programme"/>
          <xsd:enumeration value="LDSIP"/>
          <xsd:enumeration value="Millennium Project Fund"/>
          <xsd:enumeration value="National Early Years Access Initiative"/>
          <xsd:enumeration value="PEACE"/>
          <xsd:enumeration value="RAPID"/>
          <xsd:enumeration value="Rural Social Scheme"/>
          <xsd:enumeration value="Rural Transport"/>
          <xsd:enumeration value="Seniors Alert Scheme"/>
          <xsd:enumeration value="SICAP"/>
          <xsd:enumeration value="SSNO"/>
          <xsd:enumeration value="Traveller Interagency Programme"/>
          <xsd:enumeration value="TÚS"/>
          <xsd:enumeration value="Youth Capital Programmes"/>
        </xsd:restriction>
      </xsd:simpleType>
    </xsd:element>
  </xsd:schema>
  <xsd:schema xmlns:xsd="http://www.w3.org/2001/XMLSchema" xmlns:xs="http://www.w3.org/2001/XMLSchema" xmlns:dms="http://schemas.microsoft.com/office/2006/documentManagement/types" xmlns:pc="http://schemas.microsoft.com/office/infopath/2007/PartnerControls" targetNamespace="ffa1726e-2023-4f79-bf5a-55b4dfdd1eb3" elementFormDefault="qualified">
    <xsd:import namespace="http://schemas.microsoft.com/office/2006/documentManagement/types"/>
    <xsd:import namespace="http://schemas.microsoft.com/office/infopath/2007/PartnerControls"/>
    <xsd:element name="Sub_x002d_Programme" ma:index="7" nillable="true" ma:displayName="Sub-Programme" ma:format="Dropdown" ma:internalName="Sub_x002d_Programme">
      <xsd:simpleType>
        <xsd:restriction base="dms:Choice">
          <xsd:enumeration value="CETS"/>
          <xsd:enumeration value="ECCE"/>
          <xsd:enumeration value="CCS"/>
          <xsd:enumeration value="PIP"/>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759C57-AAB2-4551-9533-68F702A42BAA}"/>
</file>

<file path=customXml/itemProps2.xml><?xml version="1.0" encoding="utf-8"?>
<ds:datastoreItem xmlns:ds="http://schemas.openxmlformats.org/officeDocument/2006/customXml" ds:itemID="{C49E2A12-48B0-4C5A-B1D6-DEDDDE37B682}"/>
</file>

<file path=customXml/itemProps3.xml><?xml version="1.0" encoding="utf-8"?>
<ds:datastoreItem xmlns:ds="http://schemas.openxmlformats.org/officeDocument/2006/customXml" ds:itemID="{A9606371-1398-40BF-B0AE-DC1B01D8F69C}"/>
</file>

<file path=customXml/itemProps4.xml><?xml version="1.0" encoding="utf-8"?>
<ds:datastoreItem xmlns:ds="http://schemas.openxmlformats.org/officeDocument/2006/customXml" ds:itemID="{11345BA3-4A02-4EE1-A25D-298D1A250176}"/>
</file>

<file path=docProps/app.xml><?xml version="1.0" encoding="utf-8"?>
<Properties xmlns="http://schemas.openxmlformats.org/officeDocument/2006/extended-properties" xmlns:vt="http://schemas.openxmlformats.org/officeDocument/2006/docPropsVTypes">
  <Template>Apex</Template>
  <TotalTime>4638</TotalTime>
  <Words>1331</Words>
  <Application>Microsoft Office PowerPoint</Application>
  <PresentationFormat>On-screen Show (4:3)</PresentationFormat>
  <Paragraphs>171</Paragraphs>
  <Slides>21</Slides>
  <Notes>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                   </vt:lpstr>
      <vt:lpstr>OVERVIEW</vt:lpstr>
      <vt:lpstr>Slide 3</vt:lpstr>
      <vt:lpstr>PAYMENT OF GRANT AID</vt:lpstr>
      <vt:lpstr>Slide 5</vt:lpstr>
      <vt:lpstr>Slide 6</vt:lpstr>
      <vt:lpstr>CLAIMS/PAYMENT PROCESS</vt:lpstr>
      <vt:lpstr>ELIGIBILITY OF EXPENDITURE</vt:lpstr>
      <vt:lpstr>Slide 9</vt:lpstr>
      <vt:lpstr>Slide 10</vt:lpstr>
      <vt:lpstr>Slide 11</vt:lpstr>
      <vt:lpstr>Slide 12</vt:lpstr>
      <vt:lpstr>Slide 13</vt:lpstr>
      <vt:lpstr>Slide 14</vt:lpstr>
      <vt:lpstr>REVENUE/INCOME/RECEIPTS</vt:lpstr>
      <vt:lpstr>PROCUREMENT &amp; TENDERING</vt:lpstr>
      <vt:lpstr>PROCUREMENT &amp; TENDERING BELOW EU THRESHOLDS</vt:lpstr>
      <vt:lpstr>PROCUREMENT &amp; TENDERING</vt:lpstr>
      <vt:lpstr>AUDITS</vt:lpstr>
      <vt:lpstr>AUDITS</vt:lpstr>
      <vt:lpstr>RESOURCES AVAILABLE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DACT Finance Presentation Bush Hotel 2013</dc:title>
  <dc:subject/>
  <dc:creator>Vanessa</dc:creator>
  <cp:keywords/>
  <dc:description/>
  <cp:lastModifiedBy>margaret prunty</cp:lastModifiedBy>
  <cp:revision>426</cp:revision>
  <cp:lastPrinted>2013-02-05T15:38:46Z</cp:lastPrinted>
  <dcterms:created xsi:type="dcterms:W3CDTF">2005-09-19T15:47:29Z</dcterms:created>
  <dcterms:modified xsi:type="dcterms:W3CDTF">2013-02-06T10:23:59Z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Subject">
    <vt:lpwstr/>
  </property>
  <property fmtid="{D5CDD505-2E9C-101B-9397-08002B2CF9AE}" pid="4" name="Keywords">
    <vt:lpwstr/>
  </property>
  <property fmtid="{D5CDD505-2E9C-101B-9397-08002B2CF9AE}" pid="5" name="_Author">
    <vt:lpwstr>Vanessa</vt:lpwstr>
  </property>
  <property fmtid="{D5CDD505-2E9C-101B-9397-08002B2CF9AE}" pid="6" name="_Category">
    <vt:lpwstr/>
  </property>
  <property fmtid="{D5CDD505-2E9C-101B-9397-08002B2CF9AE}" pid="7" name="Slides">
    <vt:lpwstr>20</vt:lpwstr>
  </property>
  <property fmtid="{D5CDD505-2E9C-101B-9397-08002B2CF9AE}" pid="8" name="Categories">
    <vt:lpwstr/>
  </property>
  <property fmtid="{D5CDD505-2E9C-101B-9397-08002B2CF9AE}" pid="9" name="Approval Level">
    <vt:lpwstr/>
  </property>
  <property fmtid="{D5CDD505-2E9C-101B-9397-08002B2CF9AE}" pid="10" name="_Comments">
    <vt:lpwstr/>
  </property>
  <property fmtid="{D5CDD505-2E9C-101B-9397-08002B2CF9AE}" pid="11" name="Assigned To">
    <vt:lpwstr/>
  </property>
  <property fmtid="{D5CDD505-2E9C-101B-9397-08002B2CF9AE}" pid="12" name="ContentTypeId">
    <vt:lpwstr>0x010100B7EF56E2956FE8469ECD4AA78C357548</vt:lpwstr>
  </property>
</Properties>
</file>