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6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28"/>
  </p:handoutMasterIdLst>
  <p:sldIdLst>
    <p:sldId id="256" r:id="rId2"/>
    <p:sldId id="289" r:id="rId3"/>
    <p:sldId id="290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71" r:id="rId13"/>
    <p:sldId id="285" r:id="rId14"/>
    <p:sldId id="282" r:id="rId15"/>
    <p:sldId id="287" r:id="rId16"/>
    <p:sldId id="286" r:id="rId17"/>
    <p:sldId id="266" r:id="rId18"/>
    <p:sldId id="267" r:id="rId19"/>
    <p:sldId id="268" r:id="rId20"/>
    <p:sldId id="277" r:id="rId21"/>
    <p:sldId id="269" r:id="rId22"/>
    <p:sldId id="291" r:id="rId23"/>
    <p:sldId id="279" r:id="rId24"/>
    <p:sldId id="281" r:id="rId25"/>
    <p:sldId id="270" r:id="rId26"/>
    <p:sldId id="28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3" autoAdjust="0"/>
    <p:restoredTop sz="94660"/>
  </p:normalViewPr>
  <p:slideViewPr>
    <p:cSldViewPr>
      <p:cViewPr varScale="1">
        <p:scale>
          <a:sx n="69" d="100"/>
          <a:sy n="69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ABABE-752F-4A06-BBE5-0C02C16A2CAA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6A140-625B-470A-9DA4-E0787459A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08292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IE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9E6373B-37A3-425B-81E5-101F2C4BFD7E}" type="slidenum">
              <a:rPr lang="en-IE" smtClean="0"/>
              <a:t>‹#›</a:t>
            </a:fld>
            <a:endParaRPr lang="en-IE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5BFA70-D5FD-405A-8872-CB23D721D400}" type="datetimeFigureOut">
              <a:rPr lang="en-IE" smtClean="0"/>
              <a:t>04/11/2011</a:t>
            </a:fld>
            <a:endParaRPr lang="en-I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vernancecode.ie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789040"/>
            <a:ext cx="3962400" cy="1925960"/>
          </a:xfrm>
        </p:spPr>
        <p:txBody>
          <a:bodyPr>
            <a:normAutofit/>
          </a:bodyPr>
          <a:lstStyle/>
          <a:p>
            <a:r>
              <a:rPr lang="en-IE" sz="1600" dirty="0" smtClean="0"/>
              <a:t>Facilitated by:</a:t>
            </a:r>
            <a:endParaRPr lang="en-IE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9768" y="2348880"/>
            <a:ext cx="4471032" cy="1440160"/>
          </a:xfrm>
        </p:spPr>
        <p:txBody>
          <a:bodyPr>
            <a:normAutofit/>
          </a:bodyPr>
          <a:lstStyle/>
          <a:p>
            <a:r>
              <a:rPr lang="en-IE" sz="4400" dirty="0" smtClean="0"/>
              <a:t>Good Governance</a:t>
            </a:r>
            <a:endParaRPr lang="en-IE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949" y="4860820"/>
            <a:ext cx="1248123" cy="1268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797" y="4893790"/>
            <a:ext cx="1845884" cy="12101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707" y="4893790"/>
            <a:ext cx="1008112" cy="972739"/>
          </a:xfrm>
          <a:prstGeom prst="rect">
            <a:avLst/>
          </a:prstGeom>
        </p:spPr>
      </p:pic>
      <p:pic>
        <p:nvPicPr>
          <p:cNvPr id="1026" name="Picture 2" descr="C:\Users\tss2pc\AppData\Local\Microsoft\Windows\Temporary Internet Files\Content.Outlook\OERWEAOD\POBAL Logo(new)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89" y="908720"/>
            <a:ext cx="2650334" cy="107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4601" y="404664"/>
            <a:ext cx="31033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/>
              <a:t> </a:t>
            </a:r>
            <a:r>
              <a:rPr lang="en-IE" sz="2000" dirty="0" smtClean="0"/>
              <a:t>  </a:t>
            </a:r>
            <a:r>
              <a:rPr lang="en-IE" sz="2000" dirty="0" err="1" smtClean="0"/>
              <a:t>Pobal</a:t>
            </a:r>
            <a:r>
              <a:rPr lang="en-IE" sz="2000" dirty="0" smtClean="0"/>
              <a:t> Training Initiative </a:t>
            </a: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4204020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96751"/>
            <a:ext cx="7859216" cy="532787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en-IE" sz="2000" dirty="0"/>
          </a:p>
          <a:p>
            <a:pPr>
              <a:lnSpc>
                <a:spcPct val="80000"/>
              </a:lnSpc>
            </a:pPr>
            <a:r>
              <a:rPr lang="en-IE" sz="2400" dirty="0"/>
              <a:t>provide </a:t>
            </a:r>
            <a:r>
              <a:rPr lang="en-IE" sz="2400" i="1" dirty="0"/>
              <a:t>Leadership</a:t>
            </a:r>
          </a:p>
          <a:p>
            <a:pPr>
              <a:lnSpc>
                <a:spcPct val="80000"/>
              </a:lnSpc>
            </a:pPr>
            <a:r>
              <a:rPr lang="en-IE" sz="2400" dirty="0"/>
              <a:t>develop, own and review</a:t>
            </a:r>
            <a:r>
              <a:rPr lang="en-IE" sz="2400" i="1" dirty="0"/>
              <a:t> Strategy</a:t>
            </a:r>
          </a:p>
          <a:p>
            <a:pPr lvl="2">
              <a:lnSpc>
                <a:spcPct val="80000"/>
              </a:lnSpc>
            </a:pPr>
            <a:r>
              <a:rPr lang="en-IE" sz="2400" dirty="0"/>
              <a:t>Vision, Mission, High Level Goals, Objectives</a:t>
            </a:r>
          </a:p>
          <a:p>
            <a:pPr>
              <a:lnSpc>
                <a:spcPct val="80000"/>
              </a:lnSpc>
            </a:pPr>
            <a:r>
              <a:rPr lang="en-IE" sz="2400" dirty="0"/>
              <a:t>ensure adequate </a:t>
            </a:r>
            <a:r>
              <a:rPr lang="en-IE" sz="2400" i="1" dirty="0"/>
              <a:t>resources</a:t>
            </a:r>
            <a:r>
              <a:rPr lang="en-IE" sz="2400" dirty="0"/>
              <a:t> are provided</a:t>
            </a:r>
          </a:p>
          <a:p>
            <a:pPr>
              <a:lnSpc>
                <a:spcPct val="80000"/>
              </a:lnSpc>
            </a:pPr>
            <a:r>
              <a:rPr lang="en-IE" sz="2400" dirty="0"/>
              <a:t>provide </a:t>
            </a:r>
            <a:r>
              <a:rPr lang="en-IE" sz="2400" i="1" dirty="0"/>
              <a:t>policies</a:t>
            </a:r>
            <a:r>
              <a:rPr lang="en-IE" sz="2400" dirty="0"/>
              <a:t> to govern operational activity</a:t>
            </a:r>
          </a:p>
          <a:p>
            <a:pPr>
              <a:lnSpc>
                <a:spcPct val="80000"/>
              </a:lnSpc>
            </a:pPr>
            <a:r>
              <a:rPr lang="en-IE" sz="2400" i="1" dirty="0"/>
              <a:t>delegate delivery</a:t>
            </a:r>
            <a:r>
              <a:rPr lang="en-IE" sz="2400" dirty="0"/>
              <a:t> </a:t>
            </a:r>
            <a:r>
              <a:rPr lang="en-IE" sz="2400" i="1" dirty="0"/>
              <a:t>of Strategy</a:t>
            </a:r>
            <a:r>
              <a:rPr lang="en-IE" sz="2400" dirty="0"/>
              <a:t> to CEO</a:t>
            </a:r>
          </a:p>
          <a:p>
            <a:pPr>
              <a:lnSpc>
                <a:spcPct val="80000"/>
              </a:lnSpc>
            </a:pPr>
            <a:r>
              <a:rPr lang="en-IE" sz="2400" dirty="0"/>
              <a:t>ensure reporting framework set for CEO</a:t>
            </a:r>
            <a:endParaRPr lang="en-IE" sz="2400" i="1" dirty="0"/>
          </a:p>
          <a:p>
            <a:pPr>
              <a:lnSpc>
                <a:spcPct val="80000"/>
              </a:lnSpc>
            </a:pPr>
            <a:r>
              <a:rPr lang="en-IE" sz="2400" dirty="0"/>
              <a:t>ensure compliance with </a:t>
            </a:r>
            <a:r>
              <a:rPr lang="en-IE" sz="2400" i="1" dirty="0"/>
              <a:t>legal obligations</a:t>
            </a:r>
          </a:p>
          <a:p>
            <a:pPr>
              <a:lnSpc>
                <a:spcPct val="80000"/>
              </a:lnSpc>
            </a:pPr>
            <a:r>
              <a:rPr lang="en-IE" sz="2400" dirty="0"/>
              <a:t>assess </a:t>
            </a:r>
            <a:r>
              <a:rPr lang="en-IE" sz="2400" i="1" dirty="0"/>
              <a:t>Risk</a:t>
            </a:r>
            <a:r>
              <a:rPr lang="en-IE" sz="2400" dirty="0"/>
              <a:t> and ensure it is managed</a:t>
            </a:r>
          </a:p>
          <a:p>
            <a:pPr>
              <a:lnSpc>
                <a:spcPct val="80000"/>
              </a:lnSpc>
            </a:pPr>
            <a:r>
              <a:rPr lang="en-IE" sz="2400" dirty="0"/>
              <a:t>hold CEO to account in relation to delivery of strategy</a:t>
            </a:r>
          </a:p>
          <a:p>
            <a:pPr>
              <a:lnSpc>
                <a:spcPct val="80000"/>
              </a:lnSpc>
            </a:pPr>
            <a:r>
              <a:rPr lang="en-IE" sz="2400" dirty="0"/>
              <a:t>be, and be seen to be, accountable to stakeholders</a:t>
            </a:r>
          </a:p>
          <a:p>
            <a:pPr>
              <a:lnSpc>
                <a:spcPct val="80000"/>
              </a:lnSpc>
              <a:buFontTx/>
              <a:buNone/>
            </a:pPr>
            <a:endParaRPr lang="en-IE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IE" sz="2400" dirty="0"/>
              <a:t>The Board Remains Responsible! (no delegation of responsibility)</a:t>
            </a:r>
          </a:p>
          <a:p>
            <a:pPr>
              <a:lnSpc>
                <a:spcPct val="80000"/>
              </a:lnSpc>
            </a:pPr>
            <a:endParaRPr lang="en-IE" dirty="0"/>
          </a:p>
          <a:p>
            <a:pPr>
              <a:lnSpc>
                <a:spcPct val="80000"/>
              </a:lnSpc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513843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 smtClean="0"/>
              <a:t>Governance at a Glance!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363344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True or False – you  decide!</a:t>
            </a:r>
          </a:p>
          <a:p>
            <a:pPr marL="0" indent="0">
              <a:buNone/>
            </a:pPr>
            <a:endParaRPr lang="en-IE" sz="2400" dirty="0" smtClean="0"/>
          </a:p>
          <a:p>
            <a:r>
              <a:rPr lang="en-IE" sz="2400" dirty="0" smtClean="0"/>
              <a:t>Responsibilities of company directors and secretaries (hand out)</a:t>
            </a:r>
          </a:p>
          <a:p>
            <a:endParaRPr lang="en-IE" sz="2400" dirty="0" smtClean="0"/>
          </a:p>
          <a:p>
            <a:r>
              <a:rPr lang="en-IE" sz="2400" dirty="0" smtClean="0"/>
              <a:t>What directors need to know about:</a:t>
            </a:r>
          </a:p>
          <a:p>
            <a:pPr lvl="1"/>
            <a:r>
              <a:rPr lang="en-IE" sz="2000" dirty="0" smtClean="0"/>
              <a:t>Charities Act 2009</a:t>
            </a:r>
          </a:p>
          <a:p>
            <a:pPr lvl="1"/>
            <a:r>
              <a:rPr lang="en-IE" sz="2000" dirty="0" smtClean="0"/>
              <a:t>Health and Safety</a:t>
            </a:r>
          </a:p>
          <a:p>
            <a:pPr lvl="1"/>
            <a:r>
              <a:rPr lang="en-IE" sz="2000" dirty="0" smtClean="0"/>
              <a:t>Employment Law</a:t>
            </a:r>
          </a:p>
          <a:p>
            <a:pPr lvl="1"/>
            <a:r>
              <a:rPr lang="en-IE" sz="2000" dirty="0" smtClean="0"/>
              <a:t>Equality </a:t>
            </a:r>
          </a:p>
          <a:p>
            <a:pPr lvl="1"/>
            <a:r>
              <a:rPr lang="en-IE" sz="2000" dirty="0" smtClean="0"/>
              <a:t>Data Protection</a:t>
            </a:r>
            <a:endParaRPr lang="en-IE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E" dirty="0" smtClean="0"/>
              <a:t>Responsibilities  of Company Directors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sz="2400" dirty="0"/>
              <a:t>Reference sections </a:t>
            </a:r>
            <a:r>
              <a:rPr lang="en-IE" sz="2400" dirty="0" smtClean="0"/>
              <a:t>2, </a:t>
            </a:r>
            <a:r>
              <a:rPr lang="en-IE" sz="2400" dirty="0"/>
              <a:t>3, 4</a:t>
            </a:r>
            <a:r>
              <a:rPr lang="en-IE" sz="2400" dirty="0" smtClean="0"/>
              <a:t>, (</a:t>
            </a:r>
            <a:r>
              <a:rPr lang="en-IE" sz="2400" dirty="0" err="1" smtClean="0"/>
              <a:t>pg</a:t>
            </a:r>
            <a:r>
              <a:rPr lang="en-IE" sz="2400" dirty="0" smtClean="0"/>
              <a:t> 11-28)  </a:t>
            </a:r>
            <a:r>
              <a:rPr lang="en-IE" sz="2400" dirty="0"/>
              <a:t>6 and 7 </a:t>
            </a:r>
            <a:r>
              <a:rPr lang="en-IE" sz="2400" dirty="0" smtClean="0"/>
              <a:t>(</a:t>
            </a:r>
            <a:r>
              <a:rPr lang="en-IE" sz="2400" dirty="0" err="1" smtClean="0"/>
              <a:t>pg</a:t>
            </a:r>
            <a:r>
              <a:rPr lang="en-IE" sz="2400" dirty="0" smtClean="0"/>
              <a:t> 38 – 44) of </a:t>
            </a:r>
            <a:r>
              <a:rPr lang="en-IE" sz="2400" dirty="0"/>
              <a:t>your Managing Better </a:t>
            </a:r>
            <a:r>
              <a:rPr lang="en-IE" sz="2400" dirty="0" smtClean="0"/>
              <a:t>Toolkit</a:t>
            </a:r>
            <a:endParaRPr lang="en-IE" dirty="0"/>
          </a:p>
        </p:txBody>
      </p:sp>
      <p:pic>
        <p:nvPicPr>
          <p:cNvPr id="7170" name="Picture 2" descr="C:\Users\tss2pc\AppData\Local\Microsoft\Windows\Temporary Internet Files\Content.IE5\0MYWLINN\MP90042211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668" y="2634177"/>
            <a:ext cx="1781981" cy="128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66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Disciplinary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Grievance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Bullying &amp; Harassment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Equal Opportunities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Data Protection</a:t>
            </a:r>
            <a:endParaRPr lang="en-GB" sz="2400" dirty="0"/>
          </a:p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Maternity Leave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Parental Leave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Adoptive Leave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Carer’s Leave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Emergency Family Leave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IE" sz="2400" dirty="0"/>
              <a:t>Health &amp; Safety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Employment Law – Minimum Policies </a:t>
            </a:r>
            <a:r>
              <a:rPr lang="en-IE" dirty="0" smtClean="0"/>
              <a:t>Required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pic>
        <p:nvPicPr>
          <p:cNvPr id="1026" name="Picture 2" descr="C:\Users\tss2pc\AppData\Local\Microsoft\Windows\Temporary Internet Files\Content.IE5\8ERO9O1P\MP90042211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03131"/>
            <a:ext cx="1584176" cy="136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10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IE" dirty="0" smtClean="0">
                <a:solidFill>
                  <a:schemeClr val="tx1"/>
                </a:solidFill>
              </a:rPr>
              <a:t>Managing Staff Successfully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IE" sz="2400" dirty="0"/>
              <a:t>The Steps</a:t>
            </a:r>
            <a:r>
              <a:rPr lang="en-IE" sz="2400" dirty="0" smtClean="0"/>
              <a:t>: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IE" sz="24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400" dirty="0"/>
              <a:t>Getting the job right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400" dirty="0"/>
              <a:t>Selecting the right person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400" dirty="0"/>
              <a:t>Getting the formalities right </a:t>
            </a:r>
            <a:r>
              <a:rPr lang="en-IE" sz="2400" dirty="0" smtClean="0"/>
              <a:t>(reporting,  giving direction and feedback)</a:t>
            </a:r>
            <a:endParaRPr lang="en-IE" sz="24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400" dirty="0"/>
              <a:t>Getting the relationship right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400" dirty="0"/>
              <a:t>Getting the induction right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400" dirty="0"/>
              <a:t>Making sure everyone is in support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400" dirty="0"/>
              <a:t>Growing the organisation</a:t>
            </a:r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1283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latin typeface="Verdana" pitchFamily="34" charset="0"/>
              </a:rPr>
              <a:t>a Charities Regulatory Authority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latin typeface="Verdana" pitchFamily="34" charset="0"/>
              </a:rPr>
              <a:t>a register of charities - all charities operating in the state must register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latin typeface="Verdana" pitchFamily="34" charset="0"/>
              </a:rPr>
              <a:t>a definition of charitable purposes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latin typeface="Verdana" pitchFamily="34" charset="0"/>
              </a:rPr>
              <a:t>annual activity/financial reporting by charities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latin typeface="Verdana" pitchFamily="34" charset="0"/>
              </a:rPr>
              <a:t>new legal requirements for fund-raising + a Statement of Guiding Principles for fundraising</a:t>
            </a:r>
          </a:p>
          <a:p>
            <a:pPr marL="0" indent="0">
              <a:buNone/>
            </a:pPr>
            <a:endParaRPr lang="en-IE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Charities Act 2009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58372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IE" sz="2400" dirty="0" smtClean="0">
                <a:solidFill>
                  <a:schemeClr val="tx1"/>
                </a:solidFill>
              </a:rPr>
              <a:t>Health and Safety Issues</a:t>
            </a:r>
            <a:br>
              <a:rPr lang="en-IE" sz="2400" dirty="0" smtClean="0">
                <a:solidFill>
                  <a:schemeClr val="tx1"/>
                </a:solidFill>
              </a:rPr>
            </a:br>
            <a:endParaRPr lang="en-IE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6068144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2400" dirty="0" smtClean="0"/>
              <a:t>Under </a:t>
            </a:r>
            <a:r>
              <a:rPr lang="en-IE" sz="2400" b="1" dirty="0" smtClean="0"/>
              <a:t>the 2005 Safety, Health and Welfare at Work Act</a:t>
            </a:r>
            <a:r>
              <a:rPr lang="en-IE" sz="2400" dirty="0" smtClean="0"/>
              <a:t>, responsibility is placed directly on those in charge in the workplace.</a:t>
            </a:r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400" dirty="0" smtClean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2400" dirty="0" smtClean="0"/>
              <a:t>	= Boards are responsible for good corporate governance, setting objectives and targets and taking strategic decisions on all business issues including health &amp; safety management.</a:t>
            </a:r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sz="2400" dirty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sz="2400" dirty="0" smtClean="0"/>
              <a:t>	= Regular day-to-day management, control and direction of the organisation is the responsibility of the manager and his/her team.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361652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IE" sz="2400" dirty="0" smtClean="0">
                <a:solidFill>
                  <a:schemeClr val="tx1"/>
                </a:solidFill>
              </a:rPr>
              <a:t>8 Rules of Data Protection</a:t>
            </a:r>
            <a:br>
              <a:rPr lang="en-IE" sz="2400" dirty="0" smtClean="0">
                <a:solidFill>
                  <a:schemeClr val="tx1"/>
                </a:solidFill>
              </a:rPr>
            </a:br>
            <a:endParaRPr lang="en-IE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325" y="692696"/>
            <a:ext cx="3893691" cy="5688632"/>
          </a:xfrm>
        </p:spPr>
        <p:txBody>
          <a:bodyPr rtlCol="0">
            <a:normAutofit lnSpcReduction="10000"/>
          </a:bodyPr>
          <a:lstStyle/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/>
              <a:t>You must…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000" dirty="0" smtClean="0"/>
              <a:t>Obtain and process the information fairly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000" dirty="0" smtClean="0"/>
              <a:t>Keep it only for one or more specified and lawful purposes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000" dirty="0" smtClean="0"/>
              <a:t>Process it only in ways compatible with the purposes for which it was given to you initially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000" dirty="0" smtClean="0"/>
              <a:t>Keep it safe and secure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000" dirty="0" smtClean="0"/>
              <a:t>Keep it accurate and up-to-date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000" dirty="0" smtClean="0"/>
              <a:t>Ensure that it is adequate, relevant and not excessive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000" dirty="0" smtClean="0"/>
              <a:t>Retain it no longer than is necessary for the specified purpose or purposes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IE" sz="2000" dirty="0" smtClean="0"/>
              <a:t>Give a copy of his/her personal data to any individual, on request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260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2400" dirty="0" smtClean="0"/>
              <a:t>Working in groups, identify the key issues you believe affect the operation of the board </a:t>
            </a:r>
            <a:endParaRPr lang="en-IE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Managing the Operation of the Board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sz="2400" dirty="0" smtClean="0"/>
              <a:t>Reference sections </a:t>
            </a:r>
            <a:r>
              <a:rPr lang="en-IE" sz="2400" dirty="0" smtClean="0"/>
              <a:t>5 (</a:t>
            </a:r>
            <a:r>
              <a:rPr lang="en-IE" sz="2400" dirty="0" err="1" smtClean="0"/>
              <a:t>pg</a:t>
            </a:r>
            <a:r>
              <a:rPr lang="en-IE" sz="2400" dirty="0" smtClean="0"/>
              <a:t> 29 – 37) </a:t>
            </a:r>
            <a:r>
              <a:rPr lang="en-IE" sz="2400" dirty="0" smtClean="0"/>
              <a:t>and </a:t>
            </a:r>
            <a:r>
              <a:rPr lang="en-IE" sz="2400" dirty="0" smtClean="0"/>
              <a:t>9 (</a:t>
            </a:r>
            <a:r>
              <a:rPr lang="en-IE" sz="2400" dirty="0" err="1" smtClean="0"/>
              <a:t>pg</a:t>
            </a:r>
            <a:r>
              <a:rPr lang="en-IE" sz="2400" dirty="0" smtClean="0"/>
              <a:t> 48 – 98) </a:t>
            </a:r>
            <a:r>
              <a:rPr lang="en-IE" sz="2400" dirty="0" smtClean="0"/>
              <a:t>of your Managing Better Toolkit</a:t>
            </a:r>
            <a:endParaRPr lang="en-IE" sz="2400" dirty="0"/>
          </a:p>
        </p:txBody>
      </p:sp>
      <p:pic>
        <p:nvPicPr>
          <p:cNvPr id="8194" name="Picture 2" descr="C:\Users\tss2pc\AppData\Local\Microsoft\Windows\Temporary Internet Files\Content.IE5\8ERO9O1P\MP90044288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08920"/>
            <a:ext cx="1738116" cy="113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838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000" dirty="0" smtClean="0"/>
              <a:t>Purpose of the Memorandum and Articles of Association</a:t>
            </a:r>
          </a:p>
          <a:p>
            <a:r>
              <a:rPr lang="en-IE" sz="2000" dirty="0" smtClean="0"/>
              <a:t>Using the agenda and board meeting minutes effectively</a:t>
            </a:r>
          </a:p>
          <a:p>
            <a:r>
              <a:rPr lang="en-IE" sz="2000" dirty="0" smtClean="0"/>
              <a:t>Running effective board meetings</a:t>
            </a:r>
          </a:p>
          <a:p>
            <a:r>
              <a:rPr lang="en-IE" sz="2000" dirty="0" smtClean="0"/>
              <a:t>Working with sub-committees</a:t>
            </a:r>
          </a:p>
          <a:p>
            <a:r>
              <a:rPr lang="en-IE" sz="2000" dirty="0" smtClean="0"/>
              <a:t>Running an Annual General Meeting</a:t>
            </a:r>
          </a:p>
          <a:p>
            <a:r>
              <a:rPr lang="en-IE" sz="2000" dirty="0" smtClean="0"/>
              <a:t>Using a Code of Conduct for board meetings</a:t>
            </a:r>
          </a:p>
          <a:p>
            <a:r>
              <a:rPr lang="en-IE" sz="2000" dirty="0" smtClean="0"/>
              <a:t>Managing Conflicts of Interest</a:t>
            </a:r>
          </a:p>
          <a:p>
            <a:r>
              <a:rPr lang="en-IE" sz="2000" dirty="0" smtClean="0"/>
              <a:t>Planning board member succession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Managing the Operation of the </a:t>
            </a:r>
            <a:r>
              <a:rPr lang="en-IE" dirty="0" smtClean="0"/>
              <a:t>Board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>Common Issues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215868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2400" dirty="0" smtClean="0"/>
              <a:t>Working in groups, identify typical situations or scenarios that can challenge the relationship between the Chairperson and Chief Executive/Manager</a:t>
            </a:r>
            <a:endParaRPr lang="en-IE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Managing the Relationship between the Chairperson  and </a:t>
            </a:r>
            <a:r>
              <a:rPr lang="en-IE" dirty="0" smtClean="0"/>
              <a:t>Manager/Co-ordinator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sz="2400" dirty="0" smtClean="0"/>
              <a:t>Reference section 5 </a:t>
            </a:r>
            <a:r>
              <a:rPr lang="en-IE" sz="2400" dirty="0" smtClean="0"/>
              <a:t>(</a:t>
            </a:r>
            <a:r>
              <a:rPr lang="en-IE" sz="2400" dirty="0" err="1" smtClean="0"/>
              <a:t>pg</a:t>
            </a:r>
            <a:r>
              <a:rPr lang="en-IE" sz="2400" dirty="0" smtClean="0"/>
              <a:t> 29 – 37) of </a:t>
            </a:r>
            <a:r>
              <a:rPr lang="en-IE" sz="2400" dirty="0" smtClean="0"/>
              <a:t>your Managing Better Toolkit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1450506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IE" dirty="0"/>
              <a:t>Using the “Managing Better” Toolkit</a:t>
            </a:r>
          </a:p>
          <a:p>
            <a:pPr marL="0" indent="0">
              <a:buNone/>
            </a:pPr>
            <a:endParaRPr lang="en-IE" dirty="0"/>
          </a:p>
          <a:p>
            <a:pPr lvl="0"/>
            <a:r>
              <a:rPr lang="en-IE" dirty="0"/>
              <a:t>Principles of Good Governance</a:t>
            </a:r>
          </a:p>
          <a:p>
            <a:pPr marL="0" indent="0">
              <a:buNone/>
            </a:pPr>
            <a:endParaRPr lang="en-IE" dirty="0"/>
          </a:p>
          <a:p>
            <a:pPr lvl="0"/>
            <a:r>
              <a:rPr lang="en-IE" dirty="0"/>
              <a:t>Key Responsibilities of the Company Secretary</a:t>
            </a:r>
          </a:p>
          <a:p>
            <a:pPr marL="0" indent="0">
              <a:buNone/>
            </a:pPr>
            <a:endParaRPr lang="en-IE" dirty="0"/>
          </a:p>
          <a:p>
            <a:pPr lvl="0"/>
            <a:r>
              <a:rPr lang="en-IE" dirty="0"/>
              <a:t>Overview of the Legal Requirements of Company Directors</a:t>
            </a:r>
          </a:p>
          <a:p>
            <a:pPr marL="0" indent="0">
              <a:buNone/>
            </a:pPr>
            <a:endParaRPr lang="en-IE" dirty="0"/>
          </a:p>
          <a:p>
            <a:pPr lvl="0"/>
            <a:r>
              <a:rPr lang="en-IE" dirty="0"/>
              <a:t>Managing the Operation of the Board</a:t>
            </a:r>
          </a:p>
          <a:p>
            <a:pPr marL="0" indent="0">
              <a:buNone/>
            </a:pPr>
            <a:endParaRPr lang="en-IE" dirty="0"/>
          </a:p>
          <a:p>
            <a:pPr lvl="0"/>
            <a:r>
              <a:rPr lang="en-IE" dirty="0"/>
              <a:t>Evaluating Governance in the Organisation and Identifying Follow-up Actions</a:t>
            </a:r>
          </a:p>
          <a:p>
            <a:pPr marL="0" indent="0">
              <a:buNone/>
            </a:pPr>
            <a:endParaRPr lang="en-IE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Agenda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99539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457200"/>
            <a:ext cx="4186808" cy="5714999"/>
          </a:xfrm>
        </p:spPr>
        <p:txBody>
          <a:bodyPr/>
          <a:lstStyle/>
          <a:p>
            <a:pPr>
              <a:buNone/>
            </a:pPr>
            <a:r>
              <a:rPr lang="en-IE" sz="2800" dirty="0"/>
              <a:t>governance and </a:t>
            </a:r>
            <a:r>
              <a:rPr lang="en-IE" sz="2800" dirty="0" smtClean="0"/>
              <a:t>management</a:t>
            </a:r>
          </a:p>
          <a:p>
            <a:pPr>
              <a:buNone/>
            </a:pPr>
            <a:endParaRPr lang="en-IE" sz="2400" dirty="0" smtClean="0"/>
          </a:p>
          <a:p>
            <a:pPr>
              <a:buNone/>
            </a:pPr>
            <a:r>
              <a:rPr lang="en-IE" sz="2400" dirty="0" smtClean="0"/>
              <a:t>…are distinct yet overlapping</a:t>
            </a:r>
          </a:p>
          <a:p>
            <a:pPr>
              <a:buNone/>
            </a:pPr>
            <a:endParaRPr lang="en-IE" dirty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/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endParaRPr lang="en-IE" dirty="0"/>
          </a:p>
          <a:p>
            <a:pPr>
              <a:buNone/>
            </a:pPr>
            <a:endParaRPr lang="en-US" dirty="0" smtClean="0"/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1258888" y="2636838"/>
            <a:ext cx="3600450" cy="27368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Oval 6"/>
          <p:cNvSpPr>
            <a:spLocks noChangeArrowheads="1"/>
          </p:cNvSpPr>
          <p:nvPr/>
        </p:nvSpPr>
        <p:spPr bwMode="auto">
          <a:xfrm>
            <a:off x="4067175" y="2781300"/>
            <a:ext cx="3673475" cy="25923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2124075" y="3644900"/>
            <a:ext cx="1871663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IE"/>
              <a:t>Governance:</a:t>
            </a:r>
          </a:p>
          <a:p>
            <a:pPr eaLnBrk="1" hangingPunct="1">
              <a:spcBef>
                <a:spcPct val="50000"/>
              </a:spcBef>
            </a:pPr>
            <a:r>
              <a:rPr lang="en-IE"/>
              <a:t>Board/Chair</a:t>
            </a:r>
            <a:endParaRPr lang="en-US"/>
          </a:p>
        </p:txBody>
      </p:sp>
      <p:sp>
        <p:nvSpPr>
          <p:cNvPr id="6151" name="Text Box 9"/>
          <p:cNvSpPr txBox="1">
            <a:spLocks noChangeArrowheads="1"/>
          </p:cNvSpPr>
          <p:nvPr/>
        </p:nvSpPr>
        <p:spPr bwMode="auto">
          <a:xfrm>
            <a:off x="5292725" y="3716338"/>
            <a:ext cx="17272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IE" dirty="0"/>
              <a:t>Management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/>
              <a:t>Manager/Co-</a:t>
            </a:r>
            <a:r>
              <a:rPr lang="en-US" dirty="0" err="1" smtClean="0"/>
              <a:t>ordinator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3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Key elements of a successful relationship:</a:t>
            </a:r>
          </a:p>
          <a:p>
            <a:pPr lvl="1"/>
            <a:r>
              <a:rPr lang="en-IE" sz="2000" dirty="0" smtClean="0"/>
              <a:t>Appropriate communication, support and appraisal</a:t>
            </a:r>
          </a:p>
          <a:p>
            <a:pPr lvl="1"/>
            <a:r>
              <a:rPr lang="en-IE" sz="2000" dirty="0" smtClean="0"/>
              <a:t>Mutual respect</a:t>
            </a:r>
          </a:p>
          <a:p>
            <a:pPr lvl="1"/>
            <a:r>
              <a:rPr lang="en-IE" sz="2000" dirty="0" smtClean="0"/>
              <a:t>Agreed roles and responsibilities</a:t>
            </a:r>
            <a:endParaRPr lang="en-IE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Managing the Relationship between the Chairperson  and </a:t>
            </a:r>
            <a:r>
              <a:rPr lang="en-IE" dirty="0" smtClean="0"/>
              <a:t>Manager/Co-ordinator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315229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Use the implementation Guidelines outlined in the Governance Code to help you. Available at </a:t>
            </a:r>
            <a:r>
              <a:rPr lang="en-IE" dirty="0" smtClean="0">
                <a:hlinkClick r:id="rId2"/>
              </a:rPr>
              <a:t>http://www.governancecode.ie</a:t>
            </a:r>
            <a:r>
              <a:rPr lang="en-IE" dirty="0" smtClean="0"/>
              <a:t> </a:t>
            </a:r>
          </a:p>
          <a:p>
            <a:pPr marL="0" indent="0">
              <a:buNone/>
            </a:pPr>
            <a:endParaRPr lang="en-IE" dirty="0" smtClean="0"/>
          </a:p>
          <a:p>
            <a:r>
              <a:rPr lang="en-IE" dirty="0" smtClean="0"/>
              <a:t>Having read the governance implementation guidelines, identify the priority actions you need to address</a:t>
            </a: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IE" dirty="0"/>
              <a:t>Evaluating Governance in the Organisation and Identifying Follow-up Actions</a:t>
            </a:r>
            <a:br>
              <a:rPr lang="en-IE" dirty="0"/>
            </a:b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487433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IE" dirty="0" smtClean="0"/>
              <a:t>Governance 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Training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Summary Checklist </a:t>
            </a:r>
            <a:r>
              <a:rPr lang="en-IE" dirty="0" smtClean="0"/>
              <a:t>1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3657600" cy="628416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IE" sz="2600" dirty="0" smtClean="0"/>
              <a:t>Is there clarity about the governing body?</a:t>
            </a:r>
          </a:p>
          <a:p>
            <a:pPr eaLnBrk="1" hangingPunct="1">
              <a:lnSpc>
                <a:spcPct val="80000"/>
              </a:lnSpc>
            </a:pPr>
            <a:r>
              <a:rPr lang="en-IE" sz="2600" dirty="0" smtClean="0"/>
              <a:t>Is there a focus on long-term direction?</a:t>
            </a:r>
          </a:p>
          <a:p>
            <a:pPr eaLnBrk="1" hangingPunct="1">
              <a:lnSpc>
                <a:spcPct val="80000"/>
              </a:lnSpc>
            </a:pPr>
            <a:r>
              <a:rPr lang="en-IE" sz="2600" dirty="0" smtClean="0"/>
              <a:t>Are boundaries between governors and management/operations clear?</a:t>
            </a:r>
          </a:p>
          <a:p>
            <a:pPr eaLnBrk="1" hangingPunct="1">
              <a:lnSpc>
                <a:spcPct val="80000"/>
              </a:lnSpc>
            </a:pPr>
            <a:r>
              <a:rPr lang="en-IE" sz="2600" dirty="0" smtClean="0"/>
              <a:t>Does your governing body adhere to the main principles of governance above?</a:t>
            </a:r>
          </a:p>
          <a:p>
            <a:pPr eaLnBrk="1" hangingPunct="1">
              <a:lnSpc>
                <a:spcPct val="80000"/>
              </a:lnSpc>
            </a:pPr>
            <a:r>
              <a:rPr lang="en-IE" sz="2600" dirty="0" smtClean="0"/>
              <a:t>Do your governing body members understand their role?</a:t>
            </a:r>
          </a:p>
          <a:p>
            <a:pPr eaLnBrk="1" hangingPunct="1">
              <a:lnSpc>
                <a:spcPct val="80000"/>
              </a:lnSpc>
            </a:pPr>
            <a:r>
              <a:rPr lang="en-IE" sz="2600" dirty="0" smtClean="0"/>
              <a:t>Can you identify your internal/external stakeholders?</a:t>
            </a:r>
          </a:p>
          <a:p>
            <a:pPr eaLnBrk="1" hangingPunct="1">
              <a:lnSpc>
                <a:spcPct val="80000"/>
              </a:lnSpc>
            </a:pPr>
            <a:r>
              <a:rPr lang="en-IE" sz="2600" dirty="0" smtClean="0"/>
              <a:t>Do you know what your stakeholders expect?</a:t>
            </a:r>
          </a:p>
          <a:p>
            <a:pPr eaLnBrk="1" hangingPunct="1">
              <a:lnSpc>
                <a:spcPct val="80000"/>
              </a:lnSpc>
            </a:pPr>
            <a:endParaRPr lang="en-IE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67499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IE" dirty="0" smtClean="0"/>
              <a:t>Governance Training</a:t>
            </a:r>
            <a:br>
              <a:rPr lang="en-IE" dirty="0" smtClean="0"/>
            </a:br>
            <a:r>
              <a:rPr lang="en-IE" dirty="0" smtClean="0"/>
              <a:t>Summary </a:t>
            </a:r>
            <a:r>
              <a:rPr lang="en-IE" dirty="0" smtClean="0"/>
              <a:t> </a:t>
            </a:r>
            <a:r>
              <a:rPr lang="en-IE" dirty="0" smtClean="0"/>
              <a:t>Checklist 2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3657600" cy="628416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IE" sz="2400" dirty="0" smtClean="0"/>
              <a:t>Are your organisation’s existing structures and processes still valid?</a:t>
            </a:r>
          </a:p>
          <a:p>
            <a:pPr eaLnBrk="1" hangingPunct="1">
              <a:lnSpc>
                <a:spcPct val="80000"/>
              </a:lnSpc>
            </a:pPr>
            <a:r>
              <a:rPr lang="en-IE" sz="2400" dirty="0" smtClean="0"/>
              <a:t>Do you have an up to date strategic plan?</a:t>
            </a:r>
          </a:p>
          <a:p>
            <a:pPr eaLnBrk="1" hangingPunct="1">
              <a:lnSpc>
                <a:spcPct val="80000"/>
              </a:lnSpc>
            </a:pPr>
            <a:r>
              <a:rPr lang="en-IE" sz="2400" dirty="0" smtClean="0"/>
              <a:t>Do you have processes to manage risk?</a:t>
            </a:r>
          </a:p>
          <a:p>
            <a:pPr eaLnBrk="1" hangingPunct="1">
              <a:lnSpc>
                <a:spcPct val="80000"/>
              </a:lnSpc>
            </a:pPr>
            <a:r>
              <a:rPr lang="en-IE" sz="2400" dirty="0" smtClean="0"/>
              <a:t>Does your governing body understand the long-term financial position?</a:t>
            </a:r>
          </a:p>
          <a:p>
            <a:pPr eaLnBrk="1" hangingPunct="1">
              <a:lnSpc>
                <a:spcPct val="80000"/>
              </a:lnSpc>
            </a:pPr>
            <a:r>
              <a:rPr lang="en-IE" sz="2400" dirty="0" smtClean="0"/>
              <a:t>Do you have plans for recruiting and renewing your board and are directors’ skills appropriate?</a:t>
            </a:r>
          </a:p>
          <a:p>
            <a:pPr eaLnBrk="1" hangingPunct="1">
              <a:lnSpc>
                <a:spcPct val="80000"/>
              </a:lnSpc>
            </a:pPr>
            <a:r>
              <a:rPr lang="en-IE" sz="2400" dirty="0" smtClean="0"/>
              <a:t>Do you have a plan to develop your directors?</a:t>
            </a:r>
          </a:p>
          <a:p>
            <a:pPr eaLnBrk="1" hangingPunct="1">
              <a:lnSpc>
                <a:spcPct val="80000"/>
              </a:lnSpc>
            </a:pPr>
            <a:r>
              <a:rPr lang="en-IE" sz="2400" dirty="0" smtClean="0"/>
              <a:t>Do you have a board handbook / code-of-practice?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03173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000" dirty="0" smtClean="0"/>
              <a:t>www.pobal.ie</a:t>
            </a:r>
          </a:p>
          <a:p>
            <a:r>
              <a:rPr lang="en-IE" sz="2000" dirty="0" smtClean="0"/>
              <a:t>www.wheel.ie</a:t>
            </a:r>
          </a:p>
          <a:p>
            <a:r>
              <a:rPr lang="en-IE" sz="2000" dirty="0" smtClean="0"/>
              <a:t>www.carmichaelcentre.ie</a:t>
            </a:r>
          </a:p>
          <a:p>
            <a:r>
              <a:rPr lang="en-IE" sz="2000" dirty="0" smtClean="0"/>
              <a:t>www.erb.ie</a:t>
            </a:r>
          </a:p>
          <a:p>
            <a:r>
              <a:rPr lang="en-IE" sz="2000" dirty="0" smtClean="0"/>
              <a:t>www.odce.ie</a:t>
            </a:r>
          </a:p>
          <a:p>
            <a:r>
              <a:rPr lang="en-IE" sz="2000" dirty="0" smtClean="0"/>
              <a:t>www.cro.ie</a:t>
            </a:r>
          </a:p>
          <a:p>
            <a:r>
              <a:rPr lang="en-IE" sz="2000" dirty="0" smtClean="0"/>
              <a:t>www.revenue.ie</a:t>
            </a:r>
          </a:p>
          <a:p>
            <a:r>
              <a:rPr lang="en-IE" sz="2000" dirty="0" smtClean="0"/>
              <a:t>www.employmentrights.ie</a:t>
            </a:r>
          </a:p>
          <a:p>
            <a:r>
              <a:rPr lang="en-IE" sz="2000" dirty="0" smtClean="0"/>
              <a:t>www.equality.ie</a:t>
            </a:r>
          </a:p>
          <a:p>
            <a:r>
              <a:rPr lang="en-IE" sz="2000" dirty="0" smtClean="0"/>
              <a:t>www.hsa.ie</a:t>
            </a:r>
          </a:p>
          <a:p>
            <a:r>
              <a:rPr lang="en-IE" sz="2000" dirty="0" smtClean="0"/>
              <a:t>www.lrc.ie</a:t>
            </a:r>
          </a:p>
          <a:p>
            <a:r>
              <a:rPr lang="en-IE" sz="2000" dirty="0" smtClean="0"/>
              <a:t>www.ictr.ie</a:t>
            </a:r>
          </a:p>
          <a:p>
            <a:r>
              <a:rPr lang="en-IE" sz="2000" dirty="0" smtClean="0"/>
              <a:t>www.boardmatchireland.ie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Online </a:t>
            </a:r>
            <a:br>
              <a:rPr lang="en-IE" dirty="0" smtClean="0"/>
            </a:br>
            <a:r>
              <a:rPr lang="en-IE" dirty="0" smtClean="0"/>
              <a:t>Resources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pic>
        <p:nvPicPr>
          <p:cNvPr id="9218" name="Picture 2" descr="C:\Users\tss2pc\AppData\Local\Microsoft\Windows\Temporary Internet Files\Content.IE5\VVTU0ON3\MP90044415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988" y="3288784"/>
            <a:ext cx="1512168" cy="101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7156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dirty="0" smtClean="0"/>
              <a:t>Reference sections </a:t>
            </a:r>
            <a:r>
              <a:rPr lang="en-IE" sz="2400" dirty="0" smtClean="0"/>
              <a:t>8 (</a:t>
            </a:r>
            <a:r>
              <a:rPr lang="en-IE" sz="2400" dirty="0" err="1" smtClean="0"/>
              <a:t>pg</a:t>
            </a:r>
            <a:r>
              <a:rPr lang="en-IE" sz="2400" dirty="0" smtClean="0"/>
              <a:t> 45 – 47) , </a:t>
            </a:r>
            <a:r>
              <a:rPr lang="en-IE" sz="2400" dirty="0" smtClean="0"/>
              <a:t>10 and </a:t>
            </a:r>
            <a:r>
              <a:rPr lang="en-IE" sz="2400" dirty="0" smtClean="0"/>
              <a:t>11 (</a:t>
            </a:r>
            <a:r>
              <a:rPr lang="en-IE" sz="2400" dirty="0" err="1" smtClean="0"/>
              <a:t>pg</a:t>
            </a:r>
            <a:r>
              <a:rPr lang="en-IE" sz="2400" dirty="0" smtClean="0"/>
              <a:t> 99) </a:t>
            </a:r>
            <a:r>
              <a:rPr lang="en-IE" sz="2400" dirty="0" smtClean="0"/>
              <a:t>of your Managing Better Toolkit to find supplementary information, references, links and sources of support</a:t>
            </a:r>
            <a:endParaRPr lang="en-IE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Further Supporting Materials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740167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Reference Guide Covers:</a:t>
            </a:r>
          </a:p>
          <a:p>
            <a:pPr marL="0" indent="0">
              <a:buNone/>
            </a:pPr>
            <a:r>
              <a:rPr lang="en-IE" dirty="0" smtClean="0"/>
              <a:t>- Legal Structures and Status</a:t>
            </a:r>
          </a:p>
          <a:p>
            <a:pPr>
              <a:buFontTx/>
              <a:buChar char="-"/>
            </a:pPr>
            <a:r>
              <a:rPr lang="en-IE" dirty="0" smtClean="0"/>
              <a:t>Companies</a:t>
            </a:r>
          </a:p>
          <a:p>
            <a:pPr>
              <a:buFontTx/>
              <a:buChar char="-"/>
            </a:pPr>
            <a:r>
              <a:rPr lang="en-IE" dirty="0" smtClean="0"/>
              <a:t>Board of Directors</a:t>
            </a:r>
          </a:p>
          <a:p>
            <a:pPr>
              <a:buFontTx/>
              <a:buChar char="-"/>
            </a:pPr>
            <a:r>
              <a:rPr lang="en-IE" dirty="0" smtClean="0"/>
              <a:t>Operation of the Board</a:t>
            </a:r>
          </a:p>
          <a:p>
            <a:pPr>
              <a:buFontTx/>
              <a:buChar char="-"/>
            </a:pPr>
            <a:r>
              <a:rPr lang="en-IE" dirty="0" smtClean="0"/>
              <a:t>Relevant Legislation</a:t>
            </a:r>
          </a:p>
          <a:p>
            <a:pPr>
              <a:buFontTx/>
              <a:buChar char="-"/>
            </a:pPr>
            <a:r>
              <a:rPr lang="en-IE" dirty="0" smtClean="0"/>
              <a:t>Template Documents</a:t>
            </a:r>
          </a:p>
          <a:p>
            <a:pPr>
              <a:buFontTx/>
              <a:buChar char="-"/>
            </a:pPr>
            <a:r>
              <a:rPr lang="en-IE" dirty="0" smtClean="0"/>
              <a:t>References and Sources of Support</a:t>
            </a: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Using the Managing Better </a:t>
            </a:r>
            <a:br>
              <a:rPr lang="en-IE" dirty="0" smtClean="0"/>
            </a:br>
            <a:r>
              <a:rPr lang="en-IE" dirty="0" smtClean="0"/>
              <a:t>Toolkit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13997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 smtClean="0">
              <a:solidFill>
                <a:schemeClr val="tx1"/>
              </a:solidFill>
            </a:endParaRPr>
          </a:p>
          <a:p>
            <a:r>
              <a:rPr lang="en-IE" sz="3800" b="1" dirty="0" smtClean="0">
                <a:solidFill>
                  <a:schemeClr val="tx1"/>
                </a:solidFill>
              </a:rPr>
              <a:t>What is Good Governance?</a:t>
            </a:r>
          </a:p>
          <a:p>
            <a:pPr marL="0" indent="0">
              <a:buNone/>
            </a:pPr>
            <a:endParaRPr lang="en-IE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IE" sz="3200" dirty="0" smtClean="0"/>
              <a:t>Reference </a:t>
            </a:r>
            <a:r>
              <a:rPr lang="en-IE" sz="3200" dirty="0"/>
              <a:t>section 1 of your Managing Better </a:t>
            </a:r>
            <a:r>
              <a:rPr lang="en-IE" sz="3200" dirty="0" smtClean="0"/>
              <a:t>Toolkit</a:t>
            </a:r>
          </a:p>
          <a:p>
            <a:pPr marL="0" indent="0">
              <a:buNone/>
            </a:pPr>
            <a:r>
              <a:rPr lang="en-IE" sz="3200" dirty="0" err="1" smtClean="0"/>
              <a:t>Pg</a:t>
            </a:r>
            <a:r>
              <a:rPr lang="en-IE" sz="3200" dirty="0" smtClean="0"/>
              <a:t> 7 -10</a:t>
            </a:r>
            <a:endParaRPr lang="en-IE" sz="3200" dirty="0"/>
          </a:p>
          <a:p>
            <a:pPr marL="0" indent="0">
              <a:buNone/>
            </a:pPr>
            <a:endParaRPr lang="en-IE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endParaRPr lang="en-IE" sz="2400" dirty="0">
              <a:solidFill>
                <a:schemeClr val="tx1"/>
              </a:solidFill>
            </a:endParaRPr>
          </a:p>
          <a:p>
            <a:endParaRPr lang="en-IE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IE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sz="2400" dirty="0" smtClean="0"/>
              <a:t>What does good governance mean to different groups of stakeholders?</a:t>
            </a:r>
            <a:br>
              <a:rPr lang="en-IE" sz="2400" dirty="0" smtClean="0"/>
            </a:br>
            <a:r>
              <a:rPr lang="en-IE" sz="2400" dirty="0" smtClean="0"/>
              <a:t/>
            </a:r>
            <a:br>
              <a:rPr lang="en-IE" sz="2400" dirty="0" smtClean="0"/>
            </a:br>
            <a:r>
              <a:rPr lang="en-IE" sz="2400" dirty="0" smtClean="0"/>
              <a:t/>
            </a:r>
            <a:br>
              <a:rPr lang="en-IE" sz="2400" dirty="0" smtClean="0"/>
            </a:br>
            <a:r>
              <a:rPr lang="en-IE" sz="2400" dirty="0" smtClean="0"/>
              <a:t>- board members</a:t>
            </a:r>
            <a:br>
              <a:rPr lang="en-IE" sz="2400" dirty="0" smtClean="0"/>
            </a:br>
            <a:r>
              <a:rPr lang="en-IE" sz="2400" dirty="0" smtClean="0"/>
              <a:t>- employees</a:t>
            </a:r>
            <a:br>
              <a:rPr lang="en-IE" sz="2400" dirty="0" smtClean="0"/>
            </a:br>
            <a:r>
              <a:rPr lang="en-IE" sz="2400" dirty="0" smtClean="0"/>
              <a:t>- funders</a:t>
            </a:r>
            <a:br>
              <a:rPr lang="en-IE" sz="2400" dirty="0" smtClean="0"/>
            </a:br>
            <a:r>
              <a:rPr lang="en-IE" sz="2400" dirty="0" smtClean="0"/>
              <a:t>- donors</a:t>
            </a:r>
            <a:br>
              <a:rPr lang="en-IE" sz="2400" dirty="0" smtClean="0"/>
            </a:br>
            <a:r>
              <a:rPr lang="en-IE" sz="2400" dirty="0" smtClean="0"/>
              <a:t>-beneficiaries</a:t>
            </a:r>
            <a:br>
              <a:rPr lang="en-IE" sz="2400" dirty="0" smtClean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pic>
        <p:nvPicPr>
          <p:cNvPr id="1028" name="Picture 4" descr="C:\Users\tss2pc\AppData\Local\Microsoft\Windows\Temporary Internet Files\Content.IE5\1H90XTT4\MP90042273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48880"/>
            <a:ext cx="1556792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514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dirty="0" smtClean="0"/>
              <a:t>1. Providing Leadership for the Organisation:</a:t>
            </a:r>
          </a:p>
          <a:p>
            <a:pPr marL="0" indent="0">
              <a:buNone/>
            </a:pPr>
            <a:endParaRPr lang="en-IE" sz="2400" dirty="0"/>
          </a:p>
          <a:p>
            <a:r>
              <a:rPr lang="en-IE" sz="2400" dirty="0" smtClean="0"/>
              <a:t>Purpose, Vision, Values</a:t>
            </a:r>
          </a:p>
          <a:p>
            <a:r>
              <a:rPr lang="en-IE" sz="2400" dirty="0" smtClean="0"/>
              <a:t>Planning</a:t>
            </a:r>
          </a:p>
          <a:p>
            <a:r>
              <a:rPr lang="en-IE" sz="2400" dirty="0" smtClean="0"/>
              <a:t>Accountability</a:t>
            </a:r>
            <a:endParaRPr lang="en-IE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Principles of Good Governance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pic>
        <p:nvPicPr>
          <p:cNvPr id="2050" name="Picture 2" descr="C:\Users\tss2pc\AppData\Local\Microsoft\Windows\Temporary Internet Files\Content.IE5\0MYWLINN\MP90044255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1725924" cy="114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52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dirty="0" smtClean="0"/>
              <a:t>2. Exercising Control over the Organisation</a:t>
            </a:r>
          </a:p>
          <a:p>
            <a:pPr marL="0" indent="0">
              <a:buNone/>
            </a:pPr>
            <a:endParaRPr lang="en-IE" sz="2400" dirty="0"/>
          </a:p>
          <a:p>
            <a:r>
              <a:rPr lang="en-IE" sz="2400" dirty="0" smtClean="0"/>
              <a:t>Regulatory Compliance</a:t>
            </a:r>
          </a:p>
          <a:p>
            <a:r>
              <a:rPr lang="en-IE" sz="2400" dirty="0" smtClean="0"/>
              <a:t>Financial and Management Control</a:t>
            </a:r>
          </a:p>
          <a:p>
            <a:r>
              <a:rPr lang="en-IE" sz="2400" dirty="0" smtClean="0"/>
              <a:t>Managing Risk</a:t>
            </a:r>
            <a:endParaRPr lang="en-IE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Principles of Good </a:t>
            </a:r>
            <a:r>
              <a:rPr lang="en-IE" dirty="0" smtClean="0"/>
              <a:t>Governance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pic>
        <p:nvPicPr>
          <p:cNvPr id="3074" name="Picture 2" descr="C:\Users\tss2pc\AppData\Local\Microsoft\Windows\Temporary Internet Files\Content.IE5\8ERO9O1P\MP90044314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003" y="3356992"/>
            <a:ext cx="1808262" cy="101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519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dirty="0" smtClean="0"/>
              <a:t>3. Being Transparent and Accountable</a:t>
            </a:r>
          </a:p>
          <a:p>
            <a:pPr marL="0" indent="0">
              <a:buNone/>
            </a:pPr>
            <a:endParaRPr lang="en-IE" sz="2400" dirty="0"/>
          </a:p>
          <a:p>
            <a:r>
              <a:rPr lang="en-IE" sz="2400" dirty="0" smtClean="0"/>
              <a:t>Communication with Stakeholders</a:t>
            </a:r>
          </a:p>
          <a:p>
            <a:r>
              <a:rPr lang="en-IE" sz="2400" dirty="0" smtClean="0"/>
              <a:t>Responding to work and governance related queries </a:t>
            </a:r>
          </a:p>
          <a:p>
            <a:r>
              <a:rPr lang="en-IE" sz="2400" dirty="0" smtClean="0"/>
              <a:t>Enabling engagement in planning and decision-making</a:t>
            </a:r>
            <a:endParaRPr lang="en-IE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Principles of Good </a:t>
            </a:r>
            <a:r>
              <a:rPr lang="en-IE" dirty="0" smtClean="0"/>
              <a:t>Governance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pic>
        <p:nvPicPr>
          <p:cNvPr id="4098" name="Picture 2" descr="C:\Users\tss2pc\AppData\Local\Microsoft\Windows\Temporary Internet Files\Content.IE5\1H90XTT4\MP90043049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144" y="2996952"/>
            <a:ext cx="1772816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775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2400" dirty="0" smtClean="0"/>
              <a:t>4. Working Effectively</a:t>
            </a:r>
          </a:p>
          <a:p>
            <a:pPr marL="0" indent="0">
              <a:buNone/>
            </a:pPr>
            <a:endParaRPr lang="en-IE" sz="2400" dirty="0"/>
          </a:p>
          <a:p>
            <a:r>
              <a:rPr lang="en-IE" sz="2400" dirty="0" smtClean="0"/>
              <a:t>Clear roles, responsibilities and delegated decision-making responsibility</a:t>
            </a:r>
          </a:p>
          <a:p>
            <a:r>
              <a:rPr lang="en-IE" sz="2400" dirty="0" smtClean="0"/>
              <a:t>Effective board meetings</a:t>
            </a:r>
          </a:p>
          <a:p>
            <a:r>
              <a:rPr lang="en-IE" sz="2400" dirty="0" smtClean="0"/>
              <a:t>Board development, recruitment and retirement processes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Principles of Good </a:t>
            </a:r>
            <a:r>
              <a:rPr lang="en-IE" dirty="0" smtClean="0"/>
              <a:t>Governance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pic>
        <p:nvPicPr>
          <p:cNvPr id="5122" name="Picture 2" descr="C:\Users\tss2pc\AppData\Local\Microsoft\Windows\Temporary Internet Files\Content.IE5\0MYWLINN\MP900443101[2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592" y="3573016"/>
            <a:ext cx="1800200" cy="119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624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dirty="0" smtClean="0"/>
              <a:t>5. Behave with Integrity</a:t>
            </a:r>
          </a:p>
          <a:p>
            <a:pPr marL="0" indent="0">
              <a:buNone/>
            </a:pPr>
            <a:endParaRPr lang="en-IE" sz="2400" dirty="0"/>
          </a:p>
          <a:p>
            <a:r>
              <a:rPr lang="en-IE" sz="2400" dirty="0" smtClean="0"/>
              <a:t>Honesty, Fairness and Independence</a:t>
            </a:r>
          </a:p>
          <a:p>
            <a:r>
              <a:rPr lang="en-IE" sz="2400" dirty="0" smtClean="0"/>
              <a:t>Conflicts of interest/loyalties</a:t>
            </a:r>
          </a:p>
          <a:p>
            <a:r>
              <a:rPr lang="en-IE" sz="2400" dirty="0" smtClean="0"/>
              <a:t>Reputation of Organisation</a:t>
            </a:r>
          </a:p>
          <a:p>
            <a:pPr marL="0" indent="0">
              <a:buNone/>
            </a:pPr>
            <a:endParaRPr lang="en-IE" sz="2400" dirty="0"/>
          </a:p>
          <a:p>
            <a:pPr marL="0" indent="0">
              <a:buNone/>
            </a:pPr>
            <a:endParaRPr lang="en-IE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/>
              <a:t>Principles of Good </a:t>
            </a:r>
            <a:r>
              <a:rPr lang="en-IE" dirty="0" smtClean="0"/>
              <a:t>Governance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pic>
        <p:nvPicPr>
          <p:cNvPr id="6146" name="Picture 2" descr="C:\Users\tss2pc\AppData\Local\Microsoft\Windows\Temporary Internet Files\Content.IE5\1H90XTT4\MP90044346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792" y="3476992"/>
            <a:ext cx="1656184" cy="110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058975"/>
      </p:ext>
    </p:extLst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ustom 5">
      <a:dk1>
        <a:srgbClr val="040408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FFFFFF"/>
      </a:accent3>
      <a:accent4>
        <a:srgbClr val="4A66AC"/>
      </a:accent4>
      <a:accent5>
        <a:srgbClr val="242852"/>
      </a:accent5>
      <a:accent6>
        <a:srgbClr val="9D90A0"/>
      </a:accent6>
      <a:hlink>
        <a:srgbClr val="9454C3"/>
      </a:hlink>
      <a:folHlink>
        <a:srgbClr val="3EBBF0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cationProgrammes xmlns="1cbf2052-484a-49de-ad8a-662b8e56b0d6" xsi:nil="true"/>
    <PublishingExpirationDate xmlns="http://schemas.microsoft.com/sharepoint/v3" xsi:nil="true"/>
    <PublishingStartDate xmlns="http://schemas.microsoft.com/sharepoint/v3" xsi:nil="true"/>
    <PublicationMostRequested xmlns="1cbf2052-484a-49de-ad8a-662b8e56b0d6">false</PublicationMostRequested>
    <PublicationCategories xmlns="1cbf2052-484a-49de-ad8a-662b8e56b0d6">
      <Value>Corporate</Value>
    </PublicationCategories>
    <Sub_x002d_Programme xmlns="ffa1726e-2023-4f79-bf5a-55b4dfdd1eb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F56E2956FE8469ECD4AA78C357548" ma:contentTypeVersion="5" ma:contentTypeDescription="Create a new document." ma:contentTypeScope="" ma:versionID="641c35d8fab99ae7281a50eed09b3cf9">
  <xsd:schema xmlns:xsd="http://www.w3.org/2001/XMLSchema" xmlns:xs="http://www.w3.org/2001/XMLSchema" xmlns:p="http://schemas.microsoft.com/office/2006/metadata/properties" xmlns:ns1="http://schemas.microsoft.com/sharepoint/v3" xmlns:ns2="1cbf2052-484a-49de-ad8a-662b8e56b0d6" xmlns:ns3="ffa1726e-2023-4f79-bf5a-55b4dfdd1eb3" targetNamespace="http://schemas.microsoft.com/office/2006/metadata/properties" ma:root="true" ma:fieldsID="fcc5a08473b7920773163610cb2616d2" ns1:_="" ns2:_="" ns3:_="">
    <xsd:import namespace="http://schemas.microsoft.com/sharepoint/v3"/>
    <xsd:import namespace="1cbf2052-484a-49de-ad8a-662b8e56b0d6"/>
    <xsd:import namespace="ffa1726e-2023-4f79-bf5a-55b4dfdd1eb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PublicationCategories" minOccurs="0"/>
                <xsd:element ref="ns2:PublicationMostRequested" minOccurs="0"/>
                <xsd:element ref="ns2:PublicationProgrammes" minOccurs="0"/>
                <xsd:element ref="ns3:Sub_x002d_Program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2" nillable="true" ma:displayName="Scheduling Start Date" ma:internalName="PublishingStartDate">
      <xsd:simpleType>
        <xsd:restriction base="dms:Unknown"/>
      </xsd:simpleType>
    </xsd:element>
    <xsd:element name="PublishingExpirationDate" ma:index="3" nillable="true" ma:displayName="Scheduling End Dat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bf2052-484a-49de-ad8a-662b8e56b0d6" elementFormDefault="qualified">
    <xsd:import namespace="http://schemas.microsoft.com/office/2006/documentManagement/types"/>
    <xsd:import namespace="http://schemas.microsoft.com/office/infopath/2007/PartnerControls"/>
    <xsd:element name="PublicationCategories" ma:index="4" nillable="true" ma:displayName="PublicationCategories" ma:internalName="PublicationCategorie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rporate"/>
                    <xsd:enumeration value="Government"/>
                    <xsd:enumeration value="Media"/>
                    <xsd:enumeration value="Programme"/>
                    <xsd:enumeration value="Research"/>
                  </xsd:restriction>
                </xsd:simpleType>
              </xsd:element>
            </xsd:sequence>
          </xsd:extension>
        </xsd:complexContent>
      </xsd:complexType>
    </xsd:element>
    <xsd:element name="PublicationMostRequested" ma:index="5" nillable="true" ma:displayName="PublicationMostRequested" ma:default="0" ma:internalName="PublicationMostRequested">
      <xsd:simpleType>
        <xsd:restriction base="dms:Boolean"/>
      </xsd:simpleType>
    </xsd:element>
    <xsd:element name="PublicationProgrammes" ma:index="6" nillable="true" ma:displayName="Programme Category" ma:format="Dropdown" ma:internalName="PublicationProgrammes">
      <xsd:simpleType>
        <xsd:restriction base="dms:Choice">
          <xsd:enumeration value="ABC"/>
          <xsd:enumeration value="All Programmes"/>
          <xsd:enumeration value="Community &amp; Voluntary Grants"/>
          <xsd:enumeration value="Community Based CCTV"/>
          <xsd:enumeration value="Community Services Programme"/>
          <xsd:enumeration value="Dormant Accounts Fund"/>
          <xsd:enumeration value="Disability Activation Project"/>
          <xsd:enumeration value="Early Education &amp; Childcare"/>
          <xsd:enumeration value="Early Years Childcare"/>
          <xsd:enumeration value="Enhancing Disability Services"/>
          <xsd:enumeration value="Equality for Women"/>
          <xsd:enumeration value="European Integration Fund"/>
          <xsd:enumeration value="European Refugee Fund"/>
          <xsd:enumeration value="EIF &amp; ERF"/>
          <xsd:enumeration value="EU Life Long Learning"/>
          <xsd:enumeration value="Gateway"/>
          <xsd:enumeration value="Healthy Ireland Fund"/>
          <xsd:enumeration value="LEADER"/>
          <xsd:enumeration value="Learner Fund"/>
          <xsd:enumeration value="Local Community Development Programme"/>
          <xsd:enumeration value="LDSIP"/>
          <xsd:enumeration value="Millennium Project Fund"/>
          <xsd:enumeration value="National Early Years Access Initiative"/>
          <xsd:enumeration value="PEACE"/>
          <xsd:enumeration value="RAPID"/>
          <xsd:enumeration value="Rural Social Scheme"/>
          <xsd:enumeration value="Rural Transport"/>
          <xsd:enumeration value="Seniors Alert Scheme"/>
          <xsd:enumeration value="SICAP"/>
          <xsd:enumeration value="SSNO"/>
          <xsd:enumeration value="Traveller Interagency Programme"/>
          <xsd:enumeration value="TÚS"/>
          <xsd:enumeration value="Youth Capital Programme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1726e-2023-4f79-bf5a-55b4dfdd1eb3" elementFormDefault="qualified">
    <xsd:import namespace="http://schemas.microsoft.com/office/2006/documentManagement/types"/>
    <xsd:import namespace="http://schemas.microsoft.com/office/infopath/2007/PartnerControls"/>
    <xsd:element name="Sub_x002d_Programme" ma:index="7" nillable="true" ma:displayName="Sub-Programme" ma:format="Dropdown" ma:internalName="Sub_x002d_Programme">
      <xsd:simpleType>
        <xsd:restriction base="dms:Choice">
          <xsd:enumeration value="CETS"/>
          <xsd:enumeration value="ECCE"/>
          <xsd:enumeration value="CCS"/>
          <xsd:enumeration value="PIP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72485B-DA14-458B-9D67-6EE2B75E226E}"/>
</file>

<file path=customXml/itemProps2.xml><?xml version="1.0" encoding="utf-8"?>
<ds:datastoreItem xmlns:ds="http://schemas.openxmlformats.org/officeDocument/2006/customXml" ds:itemID="{B697B7C1-9566-4456-9CDC-03B78601E85A}"/>
</file>

<file path=customXml/itemProps3.xml><?xml version="1.0" encoding="utf-8"?>
<ds:datastoreItem xmlns:ds="http://schemas.openxmlformats.org/officeDocument/2006/customXml" ds:itemID="{FA798BCF-5935-444E-9BCE-0C5AC1D6748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948</Words>
  <Application>Microsoft Office PowerPoint</Application>
  <PresentationFormat>On-screen Show (4:3)</PresentationFormat>
  <Paragraphs>226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Composite</vt:lpstr>
      <vt:lpstr>Good Governance</vt:lpstr>
      <vt:lpstr>Agenda</vt:lpstr>
      <vt:lpstr>Using the Managing Better  Toolkit</vt:lpstr>
      <vt:lpstr>What does good governance mean to different groups of stakeholders?   - board members - employees - funders - donors -beneficiaries  </vt:lpstr>
      <vt:lpstr>Principles of Good Governance   </vt:lpstr>
      <vt:lpstr>Principles of Good Governance   </vt:lpstr>
      <vt:lpstr>Principles of Good Governance     </vt:lpstr>
      <vt:lpstr>Principles of Good Governance  </vt:lpstr>
      <vt:lpstr>Principles of Good Governance  </vt:lpstr>
      <vt:lpstr>PowerPoint Presentation</vt:lpstr>
      <vt:lpstr>Responsibilities  of Company Directors     Reference sections 2, 3, 4, (pg 11-28)  6 and 7 (pg 38 – 44) of your Managing Better Toolkit</vt:lpstr>
      <vt:lpstr>Employment Law – Minimum Policies Required    </vt:lpstr>
      <vt:lpstr>Managing Staff Successfully</vt:lpstr>
      <vt:lpstr>Charities Act 2009</vt:lpstr>
      <vt:lpstr>Health and Safety Issues </vt:lpstr>
      <vt:lpstr>8 Rules of Data Protection </vt:lpstr>
      <vt:lpstr>Managing the Operation of the Board     Reference sections 5 (pg 29 – 37) and 9 (pg 48 – 98) of your Managing Better Toolkit</vt:lpstr>
      <vt:lpstr>Managing the Operation of the Board  Common Issues</vt:lpstr>
      <vt:lpstr>Managing the Relationship between the Chairperson  and Manager/Co-ordinator   Reference section 5 (pg 29 – 37) of your Managing Better Toolkit</vt:lpstr>
      <vt:lpstr>PowerPoint Presentation</vt:lpstr>
      <vt:lpstr>Managing the Relationship between the Chairperson  and Manager/Co-ordinator</vt:lpstr>
      <vt:lpstr>Evaluating Governance in the Organisation and Identifying Follow-up Actions </vt:lpstr>
      <vt:lpstr>Governance  Training Summary Checklist 1</vt:lpstr>
      <vt:lpstr>Governance Training Summary  Checklist 2</vt:lpstr>
      <vt:lpstr>Online  Resources   </vt:lpstr>
      <vt:lpstr>Further Supporting Materials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Governance</dc:title>
  <dc:creator>tss2pc</dc:creator>
  <cp:lastModifiedBy>tss2pc</cp:lastModifiedBy>
  <cp:revision>47</cp:revision>
  <cp:lastPrinted>2011-10-25T15:09:28Z</cp:lastPrinted>
  <dcterms:created xsi:type="dcterms:W3CDTF">2011-10-19T10:30:24Z</dcterms:created>
  <dcterms:modified xsi:type="dcterms:W3CDTF">2011-11-04T11:58:03Z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0x010100B7EF56E2956FE8469ECD4AA78C357548</vt:lpwstr>
  </property>
</Properties>
</file>